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32399288" cy="38862000"/>
  <p:notesSz cx="7010400" cy="9296400"/>
  <p:defaultTextStyle>
    <a:defPPr>
      <a:defRPr lang="ko-KR"/>
    </a:defPPr>
    <a:lvl1pPr marL="0" algn="l" defTabSz="4137770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1pPr>
    <a:lvl2pPr marL="2068877" algn="l" defTabSz="4137770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2pPr>
    <a:lvl3pPr marL="4137770" algn="l" defTabSz="4137770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3pPr>
    <a:lvl4pPr marL="6206650" algn="l" defTabSz="4137770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4pPr>
    <a:lvl5pPr marL="8275533" algn="l" defTabSz="4137770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5pPr>
    <a:lvl6pPr marL="10344413" algn="l" defTabSz="4137770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6pPr>
    <a:lvl7pPr marL="12413302" algn="l" defTabSz="4137770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7pPr>
    <a:lvl8pPr marL="14482182" algn="l" defTabSz="4137770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8pPr>
    <a:lvl9pPr marL="16551066" algn="l" defTabSz="4137770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0" userDrawn="1">
          <p15:clr>
            <a:srgbClr val="A4A3A4"/>
          </p15:clr>
        </p15:guide>
        <p15:guide id="2" pos="10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7C80"/>
    <a:srgbClr val="CA6A68"/>
    <a:srgbClr val="B0413E"/>
    <a:srgbClr val="003E74"/>
    <a:srgbClr val="10253F"/>
    <a:srgbClr val="FF6C0F"/>
    <a:srgbClr val="B0D246"/>
    <a:srgbClr val="72B844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7" autoAdjust="0"/>
    <p:restoredTop sz="92276" autoAdjust="0"/>
  </p:normalViewPr>
  <p:slideViewPr>
    <p:cSldViewPr>
      <p:cViewPr>
        <p:scale>
          <a:sx n="25" d="100"/>
          <a:sy n="25" d="100"/>
        </p:scale>
        <p:origin x="2784" y="-264"/>
      </p:cViewPr>
      <p:guideLst>
        <p:guide orient="horz" pos="12240"/>
        <p:guide pos="10205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52FBE7E-231F-444D-AB5E-CE521BE6C45E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97100" y="1162050"/>
            <a:ext cx="26162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96C84AF-6B95-4705-B20A-E6D1CFEBB7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1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6110" rtl="0" eaLnBrk="1" latinLnBrk="1" hangingPunct="1">
      <a:defRPr sz="1611" kern="1200">
        <a:solidFill>
          <a:schemeClr val="tx1"/>
        </a:solidFill>
        <a:latin typeface="+mn-lt"/>
        <a:ea typeface="+mn-ea"/>
        <a:cs typeface="+mn-cs"/>
      </a:defRPr>
    </a:lvl1pPr>
    <a:lvl2pPr marL="613050" algn="l" defTabSz="1226110" rtl="0" eaLnBrk="1" latinLnBrk="1" hangingPunct="1">
      <a:defRPr sz="1611" kern="1200">
        <a:solidFill>
          <a:schemeClr val="tx1"/>
        </a:solidFill>
        <a:latin typeface="+mn-lt"/>
        <a:ea typeface="+mn-ea"/>
        <a:cs typeface="+mn-cs"/>
      </a:defRPr>
    </a:lvl2pPr>
    <a:lvl3pPr marL="1226110" algn="l" defTabSz="1226110" rtl="0" eaLnBrk="1" latinLnBrk="1" hangingPunct="1">
      <a:defRPr sz="1611" kern="1200">
        <a:solidFill>
          <a:schemeClr val="tx1"/>
        </a:solidFill>
        <a:latin typeface="+mn-lt"/>
        <a:ea typeface="+mn-ea"/>
        <a:cs typeface="+mn-cs"/>
      </a:defRPr>
    </a:lvl3pPr>
    <a:lvl4pPr marL="1839161" algn="l" defTabSz="1226110" rtl="0" eaLnBrk="1" latinLnBrk="1" hangingPunct="1">
      <a:defRPr sz="1611" kern="1200">
        <a:solidFill>
          <a:schemeClr val="tx1"/>
        </a:solidFill>
        <a:latin typeface="+mn-lt"/>
        <a:ea typeface="+mn-ea"/>
        <a:cs typeface="+mn-cs"/>
      </a:defRPr>
    </a:lvl4pPr>
    <a:lvl5pPr marL="2452214" algn="l" defTabSz="1226110" rtl="0" eaLnBrk="1" latinLnBrk="1" hangingPunct="1">
      <a:defRPr sz="1611" kern="1200">
        <a:solidFill>
          <a:schemeClr val="tx1"/>
        </a:solidFill>
        <a:latin typeface="+mn-lt"/>
        <a:ea typeface="+mn-ea"/>
        <a:cs typeface="+mn-cs"/>
      </a:defRPr>
    </a:lvl5pPr>
    <a:lvl6pPr marL="3065268" algn="l" defTabSz="1226110" rtl="0" eaLnBrk="1" latinLnBrk="1" hangingPunct="1">
      <a:defRPr sz="1611" kern="1200">
        <a:solidFill>
          <a:schemeClr val="tx1"/>
        </a:solidFill>
        <a:latin typeface="+mn-lt"/>
        <a:ea typeface="+mn-ea"/>
        <a:cs typeface="+mn-cs"/>
      </a:defRPr>
    </a:lvl6pPr>
    <a:lvl7pPr marL="3678325" algn="l" defTabSz="1226110" rtl="0" eaLnBrk="1" latinLnBrk="1" hangingPunct="1">
      <a:defRPr sz="1611" kern="1200">
        <a:solidFill>
          <a:schemeClr val="tx1"/>
        </a:solidFill>
        <a:latin typeface="+mn-lt"/>
        <a:ea typeface="+mn-ea"/>
        <a:cs typeface="+mn-cs"/>
      </a:defRPr>
    </a:lvl7pPr>
    <a:lvl8pPr marL="4291375" algn="l" defTabSz="1226110" rtl="0" eaLnBrk="1" latinLnBrk="1" hangingPunct="1">
      <a:defRPr sz="1611" kern="1200">
        <a:solidFill>
          <a:schemeClr val="tx1"/>
        </a:solidFill>
        <a:latin typeface="+mn-lt"/>
        <a:ea typeface="+mn-ea"/>
        <a:cs typeface="+mn-cs"/>
      </a:defRPr>
    </a:lvl8pPr>
    <a:lvl9pPr marL="4904429" algn="l" defTabSz="1226110" rtl="0" eaLnBrk="1" latinLnBrk="1" hangingPunct="1">
      <a:defRPr sz="16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97100" y="1162050"/>
            <a:ext cx="2616200" cy="3136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C84AF-6B95-4705-B20A-E6D1CFEBB7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9959" y="12072434"/>
            <a:ext cx="27539395" cy="83301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859903" y="22021818"/>
            <a:ext cx="22679502" cy="99314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350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701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052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40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754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105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456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80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560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1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7113534" y="4291039"/>
            <a:ext cx="30138090" cy="9138867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699251" y="4291039"/>
            <a:ext cx="89874272" cy="9138867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69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694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9325" y="24972453"/>
            <a:ext cx="27539395" cy="7718422"/>
          </a:xfrm>
        </p:spPr>
        <p:txBody>
          <a:bodyPr anchor="t"/>
          <a:lstStyle>
            <a:lvl1pPr algn="l">
              <a:defRPr sz="20571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59325" y="16471397"/>
            <a:ext cx="27539395" cy="8501059"/>
          </a:xfrm>
        </p:spPr>
        <p:txBody>
          <a:bodyPr anchor="b"/>
          <a:lstStyle>
            <a:lvl1pPr marL="0" indent="0">
              <a:buNone/>
              <a:defRPr sz="10360">
                <a:solidFill>
                  <a:schemeClr val="tx1">
                    <a:tint val="75000"/>
                  </a:schemeClr>
                </a:solidFill>
              </a:defRPr>
            </a:lvl1pPr>
            <a:lvl2pPr marL="2350893" indent="0">
              <a:buNone/>
              <a:defRPr sz="9287">
                <a:solidFill>
                  <a:schemeClr val="tx1">
                    <a:tint val="75000"/>
                  </a:schemeClr>
                </a:solidFill>
              </a:defRPr>
            </a:lvl2pPr>
            <a:lvl3pPr marL="4701792" indent="0">
              <a:buNone/>
              <a:defRPr sz="8224">
                <a:solidFill>
                  <a:schemeClr val="tx1">
                    <a:tint val="75000"/>
                  </a:schemeClr>
                </a:solidFill>
              </a:defRPr>
            </a:lvl3pPr>
            <a:lvl4pPr marL="7052688" indent="0">
              <a:buNone/>
              <a:defRPr sz="7316">
                <a:solidFill>
                  <a:schemeClr val="tx1">
                    <a:tint val="75000"/>
                  </a:schemeClr>
                </a:solidFill>
              </a:defRPr>
            </a:lvl4pPr>
            <a:lvl5pPr marL="9403577" indent="0">
              <a:buNone/>
              <a:defRPr sz="7316">
                <a:solidFill>
                  <a:schemeClr val="tx1">
                    <a:tint val="75000"/>
                  </a:schemeClr>
                </a:solidFill>
              </a:defRPr>
            </a:lvl5pPr>
            <a:lvl6pPr marL="11754470" indent="0">
              <a:buNone/>
              <a:defRPr sz="7316">
                <a:solidFill>
                  <a:schemeClr val="tx1">
                    <a:tint val="75000"/>
                  </a:schemeClr>
                </a:solidFill>
              </a:defRPr>
            </a:lvl6pPr>
            <a:lvl7pPr marL="14105370" indent="0">
              <a:buNone/>
              <a:defRPr sz="7316">
                <a:solidFill>
                  <a:schemeClr val="tx1">
                    <a:tint val="75000"/>
                  </a:schemeClr>
                </a:solidFill>
              </a:defRPr>
            </a:lvl7pPr>
            <a:lvl8pPr marL="16456259" indent="0">
              <a:buNone/>
              <a:defRPr sz="7316">
                <a:solidFill>
                  <a:schemeClr val="tx1">
                    <a:tint val="75000"/>
                  </a:schemeClr>
                </a:solidFill>
              </a:defRPr>
            </a:lvl8pPr>
            <a:lvl9pPr marL="18807165" indent="0">
              <a:buNone/>
              <a:defRPr sz="73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974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699261" y="24990452"/>
            <a:ext cx="60006180" cy="70689257"/>
          </a:xfrm>
        </p:spPr>
        <p:txBody>
          <a:bodyPr/>
          <a:lstStyle>
            <a:lvl1pPr>
              <a:defRPr sz="14318"/>
            </a:lvl1pPr>
            <a:lvl2pPr>
              <a:defRPr sz="12344"/>
            </a:lvl2pPr>
            <a:lvl3pPr>
              <a:defRPr sz="10360"/>
            </a:lvl3pPr>
            <a:lvl4pPr>
              <a:defRPr sz="9287"/>
            </a:lvl4pPr>
            <a:lvl5pPr>
              <a:defRPr sz="9287"/>
            </a:lvl5pPr>
            <a:lvl6pPr>
              <a:defRPr sz="9287"/>
            </a:lvl6pPr>
            <a:lvl7pPr>
              <a:defRPr sz="9287"/>
            </a:lvl7pPr>
            <a:lvl8pPr>
              <a:defRPr sz="9287"/>
            </a:lvl8pPr>
            <a:lvl9pPr>
              <a:defRPr sz="928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245432" y="24990452"/>
            <a:ext cx="60006180" cy="70689257"/>
          </a:xfrm>
        </p:spPr>
        <p:txBody>
          <a:bodyPr/>
          <a:lstStyle>
            <a:lvl1pPr>
              <a:defRPr sz="14318"/>
            </a:lvl1pPr>
            <a:lvl2pPr>
              <a:defRPr sz="12344"/>
            </a:lvl2pPr>
            <a:lvl3pPr>
              <a:defRPr sz="10360"/>
            </a:lvl3pPr>
            <a:lvl4pPr>
              <a:defRPr sz="9287"/>
            </a:lvl4pPr>
            <a:lvl5pPr>
              <a:defRPr sz="9287"/>
            </a:lvl5pPr>
            <a:lvl6pPr>
              <a:defRPr sz="9287"/>
            </a:lvl6pPr>
            <a:lvl7pPr>
              <a:defRPr sz="9287"/>
            </a:lvl7pPr>
            <a:lvl8pPr>
              <a:defRPr sz="9287"/>
            </a:lvl8pPr>
            <a:lvl9pPr>
              <a:defRPr sz="928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7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980" y="1556301"/>
            <a:ext cx="29159359" cy="64770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975" y="8698984"/>
            <a:ext cx="14315311" cy="3625320"/>
          </a:xfrm>
        </p:spPr>
        <p:txBody>
          <a:bodyPr anchor="b"/>
          <a:lstStyle>
            <a:lvl1pPr marL="0" indent="0">
              <a:buNone/>
              <a:defRPr sz="12344" b="1"/>
            </a:lvl1pPr>
            <a:lvl2pPr marL="2350893" indent="0">
              <a:buNone/>
              <a:defRPr sz="10360" b="1"/>
            </a:lvl2pPr>
            <a:lvl3pPr marL="4701792" indent="0">
              <a:buNone/>
              <a:defRPr sz="9287" b="1"/>
            </a:lvl3pPr>
            <a:lvl4pPr marL="7052688" indent="0">
              <a:buNone/>
              <a:defRPr sz="8224" b="1"/>
            </a:lvl4pPr>
            <a:lvl5pPr marL="9403577" indent="0">
              <a:buNone/>
              <a:defRPr sz="8224" b="1"/>
            </a:lvl5pPr>
            <a:lvl6pPr marL="11754470" indent="0">
              <a:buNone/>
              <a:defRPr sz="8224" b="1"/>
            </a:lvl6pPr>
            <a:lvl7pPr marL="14105370" indent="0">
              <a:buNone/>
              <a:defRPr sz="8224" b="1"/>
            </a:lvl7pPr>
            <a:lvl8pPr marL="16456259" indent="0">
              <a:buNone/>
              <a:defRPr sz="8224" b="1"/>
            </a:lvl8pPr>
            <a:lvl9pPr marL="18807165" indent="0">
              <a:buNone/>
              <a:defRPr sz="8224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19975" y="12324305"/>
            <a:ext cx="14315311" cy="22390627"/>
          </a:xfrm>
        </p:spPr>
        <p:txBody>
          <a:bodyPr/>
          <a:lstStyle>
            <a:lvl1pPr>
              <a:defRPr sz="12344"/>
            </a:lvl1pPr>
            <a:lvl2pPr>
              <a:defRPr sz="10360"/>
            </a:lvl2pPr>
            <a:lvl3pPr>
              <a:defRPr sz="9287"/>
            </a:lvl3pPr>
            <a:lvl4pPr>
              <a:defRPr sz="8224"/>
            </a:lvl4pPr>
            <a:lvl5pPr>
              <a:defRPr sz="8224"/>
            </a:lvl5pPr>
            <a:lvl6pPr>
              <a:defRPr sz="8224"/>
            </a:lvl6pPr>
            <a:lvl7pPr>
              <a:defRPr sz="8224"/>
            </a:lvl7pPr>
            <a:lvl8pPr>
              <a:defRPr sz="8224"/>
            </a:lvl8pPr>
            <a:lvl9pPr>
              <a:defRPr sz="8224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458405" y="8698984"/>
            <a:ext cx="14320933" cy="3625320"/>
          </a:xfrm>
        </p:spPr>
        <p:txBody>
          <a:bodyPr anchor="b"/>
          <a:lstStyle>
            <a:lvl1pPr marL="0" indent="0">
              <a:buNone/>
              <a:defRPr sz="12344" b="1"/>
            </a:lvl1pPr>
            <a:lvl2pPr marL="2350893" indent="0">
              <a:buNone/>
              <a:defRPr sz="10360" b="1"/>
            </a:lvl2pPr>
            <a:lvl3pPr marL="4701792" indent="0">
              <a:buNone/>
              <a:defRPr sz="9287" b="1"/>
            </a:lvl3pPr>
            <a:lvl4pPr marL="7052688" indent="0">
              <a:buNone/>
              <a:defRPr sz="8224" b="1"/>
            </a:lvl4pPr>
            <a:lvl5pPr marL="9403577" indent="0">
              <a:buNone/>
              <a:defRPr sz="8224" b="1"/>
            </a:lvl5pPr>
            <a:lvl6pPr marL="11754470" indent="0">
              <a:buNone/>
              <a:defRPr sz="8224" b="1"/>
            </a:lvl6pPr>
            <a:lvl7pPr marL="14105370" indent="0">
              <a:buNone/>
              <a:defRPr sz="8224" b="1"/>
            </a:lvl7pPr>
            <a:lvl8pPr marL="16456259" indent="0">
              <a:buNone/>
              <a:defRPr sz="8224" b="1"/>
            </a:lvl8pPr>
            <a:lvl9pPr marL="18807165" indent="0">
              <a:buNone/>
              <a:defRPr sz="8224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458405" y="12324305"/>
            <a:ext cx="14320933" cy="22390627"/>
          </a:xfrm>
        </p:spPr>
        <p:txBody>
          <a:bodyPr/>
          <a:lstStyle>
            <a:lvl1pPr>
              <a:defRPr sz="12344"/>
            </a:lvl1pPr>
            <a:lvl2pPr>
              <a:defRPr sz="10360"/>
            </a:lvl2pPr>
            <a:lvl3pPr>
              <a:defRPr sz="9287"/>
            </a:lvl3pPr>
            <a:lvl4pPr>
              <a:defRPr sz="8224"/>
            </a:lvl4pPr>
            <a:lvl5pPr>
              <a:defRPr sz="8224"/>
            </a:lvl5pPr>
            <a:lvl6pPr>
              <a:defRPr sz="8224"/>
            </a:lvl6pPr>
            <a:lvl7pPr>
              <a:defRPr sz="8224"/>
            </a:lvl7pPr>
            <a:lvl8pPr>
              <a:defRPr sz="8224"/>
            </a:lvl8pPr>
            <a:lvl9pPr>
              <a:defRPr sz="8224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59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32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21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988" y="1547310"/>
            <a:ext cx="10659140" cy="6584950"/>
          </a:xfrm>
        </p:spPr>
        <p:txBody>
          <a:bodyPr anchor="b"/>
          <a:lstStyle>
            <a:lvl1pPr algn="l">
              <a:defRPr sz="1036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67245" y="1547306"/>
            <a:ext cx="18112100" cy="33167644"/>
          </a:xfrm>
        </p:spPr>
        <p:txBody>
          <a:bodyPr/>
          <a:lstStyle>
            <a:lvl1pPr>
              <a:defRPr sz="16447"/>
            </a:lvl1pPr>
            <a:lvl2pPr>
              <a:defRPr sz="14318"/>
            </a:lvl2pPr>
            <a:lvl3pPr>
              <a:defRPr sz="12344"/>
            </a:lvl3pPr>
            <a:lvl4pPr>
              <a:defRPr sz="10360"/>
            </a:lvl4pPr>
            <a:lvl5pPr>
              <a:defRPr sz="10360"/>
            </a:lvl5pPr>
            <a:lvl6pPr>
              <a:defRPr sz="10360"/>
            </a:lvl6pPr>
            <a:lvl7pPr>
              <a:defRPr sz="10360"/>
            </a:lvl7pPr>
            <a:lvl8pPr>
              <a:defRPr sz="10360"/>
            </a:lvl8pPr>
            <a:lvl9pPr>
              <a:defRPr sz="103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19988" y="8132250"/>
            <a:ext cx="10659140" cy="26582691"/>
          </a:xfrm>
        </p:spPr>
        <p:txBody>
          <a:bodyPr/>
          <a:lstStyle>
            <a:lvl1pPr marL="0" indent="0">
              <a:buNone/>
              <a:defRPr sz="7316"/>
            </a:lvl1pPr>
            <a:lvl2pPr marL="2350893" indent="0">
              <a:buNone/>
              <a:defRPr sz="6250"/>
            </a:lvl2pPr>
            <a:lvl3pPr marL="4701792" indent="0">
              <a:buNone/>
              <a:defRPr sz="5173"/>
            </a:lvl3pPr>
            <a:lvl4pPr marL="7052688" indent="0">
              <a:buNone/>
              <a:defRPr sz="4566"/>
            </a:lvl4pPr>
            <a:lvl5pPr marL="9403577" indent="0">
              <a:buNone/>
              <a:defRPr sz="4566"/>
            </a:lvl5pPr>
            <a:lvl6pPr marL="11754470" indent="0">
              <a:buNone/>
              <a:defRPr sz="4566"/>
            </a:lvl6pPr>
            <a:lvl7pPr marL="14105370" indent="0">
              <a:buNone/>
              <a:defRPr sz="4566"/>
            </a:lvl7pPr>
            <a:lvl8pPr marL="16456259" indent="0">
              <a:buNone/>
              <a:defRPr sz="4566"/>
            </a:lvl8pPr>
            <a:lvl9pPr marL="18807165" indent="0">
              <a:buNone/>
              <a:defRPr sz="4566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1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528" y="27203409"/>
            <a:ext cx="19439573" cy="3211519"/>
          </a:xfrm>
        </p:spPr>
        <p:txBody>
          <a:bodyPr anchor="b"/>
          <a:lstStyle>
            <a:lvl1pPr algn="l">
              <a:defRPr sz="1036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350528" y="3472411"/>
            <a:ext cx="19439573" cy="23317200"/>
          </a:xfrm>
        </p:spPr>
        <p:txBody>
          <a:bodyPr/>
          <a:lstStyle>
            <a:lvl1pPr marL="0" indent="0">
              <a:buNone/>
              <a:defRPr sz="16447"/>
            </a:lvl1pPr>
            <a:lvl2pPr marL="2350893" indent="0">
              <a:buNone/>
              <a:defRPr sz="14318"/>
            </a:lvl2pPr>
            <a:lvl3pPr marL="4701792" indent="0">
              <a:buNone/>
              <a:defRPr sz="12344"/>
            </a:lvl3pPr>
            <a:lvl4pPr marL="7052688" indent="0">
              <a:buNone/>
              <a:defRPr sz="10360"/>
            </a:lvl4pPr>
            <a:lvl5pPr marL="9403577" indent="0">
              <a:buNone/>
              <a:defRPr sz="10360"/>
            </a:lvl5pPr>
            <a:lvl6pPr marL="11754470" indent="0">
              <a:buNone/>
              <a:defRPr sz="10360"/>
            </a:lvl6pPr>
            <a:lvl7pPr marL="14105370" indent="0">
              <a:buNone/>
              <a:defRPr sz="10360"/>
            </a:lvl7pPr>
            <a:lvl8pPr marL="16456259" indent="0">
              <a:buNone/>
              <a:defRPr sz="10360"/>
            </a:lvl8pPr>
            <a:lvl9pPr marL="18807165" indent="0">
              <a:buNone/>
              <a:defRPr sz="1036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50528" y="30414934"/>
            <a:ext cx="19439573" cy="4560889"/>
          </a:xfrm>
        </p:spPr>
        <p:txBody>
          <a:bodyPr/>
          <a:lstStyle>
            <a:lvl1pPr marL="0" indent="0">
              <a:buNone/>
              <a:defRPr sz="7316"/>
            </a:lvl1pPr>
            <a:lvl2pPr marL="2350893" indent="0">
              <a:buNone/>
              <a:defRPr sz="6250"/>
            </a:lvl2pPr>
            <a:lvl3pPr marL="4701792" indent="0">
              <a:buNone/>
              <a:defRPr sz="5173"/>
            </a:lvl3pPr>
            <a:lvl4pPr marL="7052688" indent="0">
              <a:buNone/>
              <a:defRPr sz="4566"/>
            </a:lvl4pPr>
            <a:lvl5pPr marL="9403577" indent="0">
              <a:buNone/>
              <a:defRPr sz="4566"/>
            </a:lvl5pPr>
            <a:lvl6pPr marL="11754470" indent="0">
              <a:buNone/>
              <a:defRPr sz="4566"/>
            </a:lvl6pPr>
            <a:lvl7pPr marL="14105370" indent="0">
              <a:buNone/>
              <a:defRPr sz="4566"/>
            </a:lvl7pPr>
            <a:lvl8pPr marL="16456259" indent="0">
              <a:buNone/>
              <a:defRPr sz="4566"/>
            </a:lvl8pPr>
            <a:lvl9pPr marL="18807165" indent="0">
              <a:buNone/>
              <a:defRPr sz="4566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94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619980" y="1556301"/>
            <a:ext cx="29159359" cy="6477003"/>
          </a:xfrm>
          <a:prstGeom prst="rect">
            <a:avLst/>
          </a:prstGeom>
        </p:spPr>
        <p:txBody>
          <a:bodyPr vert="horz" lIns="308585" tIns="154292" rIns="308585" bIns="154292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19980" y="9067825"/>
            <a:ext cx="29159359" cy="25647123"/>
          </a:xfrm>
          <a:prstGeom prst="rect">
            <a:avLst/>
          </a:prstGeom>
        </p:spPr>
        <p:txBody>
          <a:bodyPr vert="horz" lIns="308585" tIns="154292" rIns="308585" bIns="154292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619968" y="36019338"/>
            <a:ext cx="7559834" cy="2069043"/>
          </a:xfrm>
          <a:prstGeom prst="rect">
            <a:avLst/>
          </a:prstGeom>
        </p:spPr>
        <p:txBody>
          <a:bodyPr vert="horz" lIns="308585" tIns="154292" rIns="308585" bIns="154292" rtlCol="0" anchor="ctr"/>
          <a:lstStyle>
            <a:lvl1pPr algn="l">
              <a:defRPr sz="6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D6477-DFD8-4808-8861-ACBABC996BD3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069769" y="36019338"/>
            <a:ext cx="10259775" cy="2069043"/>
          </a:xfrm>
          <a:prstGeom prst="rect">
            <a:avLst/>
          </a:prstGeom>
        </p:spPr>
        <p:txBody>
          <a:bodyPr vert="horz" lIns="308585" tIns="154292" rIns="308585" bIns="154292" rtlCol="0" anchor="ctr"/>
          <a:lstStyle>
            <a:lvl1pPr algn="ctr">
              <a:defRPr sz="6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3219500" y="36019338"/>
            <a:ext cx="7559834" cy="2069043"/>
          </a:xfrm>
          <a:prstGeom prst="rect">
            <a:avLst/>
          </a:prstGeom>
        </p:spPr>
        <p:txBody>
          <a:bodyPr vert="horz" lIns="308585" tIns="154292" rIns="308585" bIns="154292" rtlCol="0" anchor="ctr"/>
          <a:lstStyle>
            <a:lvl1pPr algn="r">
              <a:defRPr sz="6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6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701792" rtl="0" eaLnBrk="1" latinLnBrk="1" hangingPunct="1">
        <a:spcBef>
          <a:spcPct val="0"/>
        </a:spcBef>
        <a:buNone/>
        <a:defRPr sz="2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63173" indent="-1763173" algn="l" defTabSz="4701792" rtl="0" eaLnBrk="1" latinLnBrk="1" hangingPunct="1">
        <a:spcBef>
          <a:spcPct val="20000"/>
        </a:spcBef>
        <a:buFont typeface="Arial" pitchFamily="34" charset="0"/>
        <a:buChar char="•"/>
        <a:defRPr sz="16447" kern="1200">
          <a:solidFill>
            <a:schemeClr val="tx1"/>
          </a:solidFill>
          <a:latin typeface="+mn-lt"/>
          <a:ea typeface="+mn-ea"/>
          <a:cs typeface="+mn-cs"/>
        </a:defRPr>
      </a:lvl1pPr>
      <a:lvl2pPr marL="3820207" indent="-1469305" algn="l" defTabSz="4701792" rtl="0" eaLnBrk="1" latinLnBrk="1" hangingPunct="1">
        <a:spcBef>
          <a:spcPct val="20000"/>
        </a:spcBef>
        <a:buFont typeface="Arial" pitchFamily="34" charset="0"/>
        <a:buChar char="–"/>
        <a:defRPr sz="14318" kern="1200">
          <a:solidFill>
            <a:schemeClr val="tx1"/>
          </a:solidFill>
          <a:latin typeface="+mn-lt"/>
          <a:ea typeface="+mn-ea"/>
          <a:cs typeface="+mn-cs"/>
        </a:defRPr>
      </a:lvl2pPr>
      <a:lvl3pPr marL="5877235" indent="-1175443" algn="l" defTabSz="4701792" rtl="0" eaLnBrk="1" latinLnBrk="1" hangingPunct="1">
        <a:spcBef>
          <a:spcPct val="20000"/>
        </a:spcBef>
        <a:buFont typeface="Arial" pitchFamily="34" charset="0"/>
        <a:buChar char="•"/>
        <a:defRPr sz="12344" kern="1200">
          <a:solidFill>
            <a:schemeClr val="tx1"/>
          </a:solidFill>
          <a:latin typeface="+mn-lt"/>
          <a:ea typeface="+mn-ea"/>
          <a:cs typeface="+mn-cs"/>
        </a:defRPr>
      </a:lvl3pPr>
      <a:lvl4pPr marL="8228131" indent="-1175443" algn="l" defTabSz="4701792" rtl="0" eaLnBrk="1" latinLnBrk="1" hangingPunct="1">
        <a:spcBef>
          <a:spcPct val="20000"/>
        </a:spcBef>
        <a:buFont typeface="Arial" pitchFamily="34" charset="0"/>
        <a:buChar char="–"/>
        <a:defRPr sz="10360" kern="1200">
          <a:solidFill>
            <a:schemeClr val="tx1"/>
          </a:solidFill>
          <a:latin typeface="+mn-lt"/>
          <a:ea typeface="+mn-ea"/>
          <a:cs typeface="+mn-cs"/>
        </a:defRPr>
      </a:lvl4pPr>
      <a:lvl5pPr marL="10579027" indent="-1175443" algn="l" defTabSz="4701792" rtl="0" eaLnBrk="1" latinLnBrk="1" hangingPunct="1">
        <a:spcBef>
          <a:spcPct val="20000"/>
        </a:spcBef>
        <a:buFont typeface="Arial" pitchFamily="34" charset="0"/>
        <a:buChar char="»"/>
        <a:defRPr sz="10360" kern="1200">
          <a:solidFill>
            <a:schemeClr val="tx1"/>
          </a:solidFill>
          <a:latin typeface="+mn-lt"/>
          <a:ea typeface="+mn-ea"/>
          <a:cs typeface="+mn-cs"/>
        </a:defRPr>
      </a:lvl5pPr>
      <a:lvl6pPr marL="12929920" indent="-1175443" algn="l" defTabSz="4701792" rtl="0" eaLnBrk="1" latinLnBrk="1" hangingPunct="1">
        <a:spcBef>
          <a:spcPct val="20000"/>
        </a:spcBef>
        <a:buFont typeface="Arial" pitchFamily="34" charset="0"/>
        <a:buChar char="•"/>
        <a:defRPr sz="10360" kern="1200">
          <a:solidFill>
            <a:schemeClr val="tx1"/>
          </a:solidFill>
          <a:latin typeface="+mn-lt"/>
          <a:ea typeface="+mn-ea"/>
          <a:cs typeface="+mn-cs"/>
        </a:defRPr>
      </a:lvl6pPr>
      <a:lvl7pPr marL="15280819" indent="-1175443" algn="l" defTabSz="4701792" rtl="0" eaLnBrk="1" latinLnBrk="1" hangingPunct="1">
        <a:spcBef>
          <a:spcPct val="20000"/>
        </a:spcBef>
        <a:buFont typeface="Arial" pitchFamily="34" charset="0"/>
        <a:buChar char="•"/>
        <a:defRPr sz="10360" kern="1200">
          <a:solidFill>
            <a:schemeClr val="tx1"/>
          </a:solidFill>
          <a:latin typeface="+mn-lt"/>
          <a:ea typeface="+mn-ea"/>
          <a:cs typeface="+mn-cs"/>
        </a:defRPr>
      </a:lvl7pPr>
      <a:lvl8pPr marL="17631709" indent="-1175443" algn="l" defTabSz="4701792" rtl="0" eaLnBrk="1" latinLnBrk="1" hangingPunct="1">
        <a:spcBef>
          <a:spcPct val="20000"/>
        </a:spcBef>
        <a:buFont typeface="Arial" pitchFamily="34" charset="0"/>
        <a:buChar char="•"/>
        <a:defRPr sz="10360" kern="1200">
          <a:solidFill>
            <a:schemeClr val="tx1"/>
          </a:solidFill>
          <a:latin typeface="+mn-lt"/>
          <a:ea typeface="+mn-ea"/>
          <a:cs typeface="+mn-cs"/>
        </a:defRPr>
      </a:lvl8pPr>
      <a:lvl9pPr marL="19982598" indent="-1175443" algn="l" defTabSz="4701792" rtl="0" eaLnBrk="1" latinLnBrk="1" hangingPunct="1">
        <a:spcBef>
          <a:spcPct val="20000"/>
        </a:spcBef>
        <a:buFont typeface="Arial" pitchFamily="34" charset="0"/>
        <a:buChar char="•"/>
        <a:defRPr sz="10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701792" rtl="0" eaLnBrk="1" latinLnBrk="1" hangingPunct="1">
        <a:defRPr sz="9287" kern="1200">
          <a:solidFill>
            <a:schemeClr val="tx1"/>
          </a:solidFill>
          <a:latin typeface="+mn-lt"/>
          <a:ea typeface="+mn-ea"/>
          <a:cs typeface="+mn-cs"/>
        </a:defRPr>
      </a:lvl1pPr>
      <a:lvl2pPr marL="2350893" algn="l" defTabSz="4701792" rtl="0" eaLnBrk="1" latinLnBrk="1" hangingPunct="1">
        <a:defRPr sz="9287" kern="1200">
          <a:solidFill>
            <a:schemeClr val="tx1"/>
          </a:solidFill>
          <a:latin typeface="+mn-lt"/>
          <a:ea typeface="+mn-ea"/>
          <a:cs typeface="+mn-cs"/>
        </a:defRPr>
      </a:lvl2pPr>
      <a:lvl3pPr marL="4701792" algn="l" defTabSz="4701792" rtl="0" eaLnBrk="1" latinLnBrk="1" hangingPunct="1">
        <a:defRPr sz="9287" kern="1200">
          <a:solidFill>
            <a:schemeClr val="tx1"/>
          </a:solidFill>
          <a:latin typeface="+mn-lt"/>
          <a:ea typeface="+mn-ea"/>
          <a:cs typeface="+mn-cs"/>
        </a:defRPr>
      </a:lvl3pPr>
      <a:lvl4pPr marL="7052688" algn="l" defTabSz="4701792" rtl="0" eaLnBrk="1" latinLnBrk="1" hangingPunct="1">
        <a:defRPr sz="9287" kern="1200">
          <a:solidFill>
            <a:schemeClr val="tx1"/>
          </a:solidFill>
          <a:latin typeface="+mn-lt"/>
          <a:ea typeface="+mn-ea"/>
          <a:cs typeface="+mn-cs"/>
        </a:defRPr>
      </a:lvl4pPr>
      <a:lvl5pPr marL="9403577" algn="l" defTabSz="4701792" rtl="0" eaLnBrk="1" latinLnBrk="1" hangingPunct="1">
        <a:defRPr sz="9287" kern="1200">
          <a:solidFill>
            <a:schemeClr val="tx1"/>
          </a:solidFill>
          <a:latin typeface="+mn-lt"/>
          <a:ea typeface="+mn-ea"/>
          <a:cs typeface="+mn-cs"/>
        </a:defRPr>
      </a:lvl5pPr>
      <a:lvl6pPr marL="11754470" algn="l" defTabSz="4701792" rtl="0" eaLnBrk="1" latinLnBrk="1" hangingPunct="1">
        <a:defRPr sz="9287" kern="1200">
          <a:solidFill>
            <a:schemeClr val="tx1"/>
          </a:solidFill>
          <a:latin typeface="+mn-lt"/>
          <a:ea typeface="+mn-ea"/>
          <a:cs typeface="+mn-cs"/>
        </a:defRPr>
      </a:lvl6pPr>
      <a:lvl7pPr marL="14105370" algn="l" defTabSz="4701792" rtl="0" eaLnBrk="1" latinLnBrk="1" hangingPunct="1">
        <a:defRPr sz="9287" kern="1200">
          <a:solidFill>
            <a:schemeClr val="tx1"/>
          </a:solidFill>
          <a:latin typeface="+mn-lt"/>
          <a:ea typeface="+mn-ea"/>
          <a:cs typeface="+mn-cs"/>
        </a:defRPr>
      </a:lvl7pPr>
      <a:lvl8pPr marL="16456259" algn="l" defTabSz="4701792" rtl="0" eaLnBrk="1" latinLnBrk="1" hangingPunct="1">
        <a:defRPr sz="9287" kern="1200">
          <a:solidFill>
            <a:schemeClr val="tx1"/>
          </a:solidFill>
          <a:latin typeface="+mn-lt"/>
          <a:ea typeface="+mn-ea"/>
          <a:cs typeface="+mn-cs"/>
        </a:defRPr>
      </a:lvl8pPr>
      <a:lvl9pPr marL="18807165" algn="l" defTabSz="4701792" rtl="0" eaLnBrk="1" latinLnBrk="1" hangingPunct="1">
        <a:defRPr sz="92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admissions.nu.edu.pk/" TargetMode="External"/><Relationship Id="rId13" Type="http://schemas.openxmlformats.org/officeDocument/2006/relationships/hyperlink" Target="mailto:hassan.saif@nu.edu.pk" TargetMode="External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openxmlformats.org/officeDocument/2006/relationships/image" Target="../media/image4.png"/><Relationship Id="rId12" Type="http://schemas.openxmlformats.org/officeDocument/2006/relationships/hyperlink" Target="http://isb.nu.edu.pk/rfcs2/" TargetMode="External"/><Relationship Id="rId17" Type="http://schemas.openxmlformats.org/officeDocument/2006/relationships/image" Target="../media/image9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24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openxmlformats.org/officeDocument/2006/relationships/image" Target="../media/image15.png"/><Relationship Id="rId10" Type="http://schemas.openxmlformats.org/officeDocument/2006/relationships/image" Target="../media/image5.emf"/><Relationship Id="rId19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hyperlink" Target="https://www.nu.edu.pk/" TargetMode="External"/><Relationship Id="rId14" Type="http://schemas.openxmlformats.org/officeDocument/2006/relationships/hyperlink" Target="mailto:Hamza.atiq@nu.edu.pk" TargetMode="External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09"/>
          <p:cNvSpPr/>
          <p:nvPr/>
        </p:nvSpPr>
        <p:spPr>
          <a:xfrm>
            <a:off x="12046376" y="25958333"/>
            <a:ext cx="4111637" cy="1641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129" dirty="0"/>
              <a:t>Output tapped from each SC stage</a:t>
            </a:r>
          </a:p>
        </p:txBody>
      </p:sp>
      <p:sp>
        <p:nvSpPr>
          <p:cNvPr id="128" name="TextBox 20"/>
          <p:cNvSpPr txBox="1">
            <a:spLocks noChangeArrowheads="1"/>
          </p:cNvSpPr>
          <p:nvPr/>
        </p:nvSpPr>
        <p:spPr bwMode="auto">
          <a:xfrm>
            <a:off x="12069171" y="25981062"/>
            <a:ext cx="4158722" cy="213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725" dirty="0">
                <a:cs typeface="Arial" panose="020B0604020202020204" pitchFamily="34" charset="0"/>
              </a:rPr>
              <a:t>Engr. Ali </a:t>
            </a:r>
            <a:r>
              <a:rPr lang="en-US" sz="3725" dirty="0" err="1">
                <a:cs typeface="Arial" panose="020B0604020202020204" pitchFamily="34" charset="0"/>
              </a:rPr>
              <a:t>Sabir</a:t>
            </a:r>
            <a:r>
              <a:rPr lang="en-US" sz="3725" dirty="0">
                <a:cs typeface="Arial" panose="020B0604020202020204" pitchFamily="34" charset="0"/>
              </a:rPr>
              <a:t>      </a:t>
            </a:r>
            <a:r>
              <a:rPr lang="en-US" sz="2801" dirty="0">
                <a:cs typeface="Arial" panose="020B0604020202020204" pitchFamily="34" charset="0"/>
              </a:rPr>
              <a:t> </a:t>
            </a:r>
            <a:r>
              <a:rPr lang="en-US" sz="2801" dirty="0" smtClean="0">
                <a:cs typeface="Arial" panose="020B0604020202020204" pitchFamily="34" charset="0"/>
              </a:rPr>
              <a:t>Lab </a:t>
            </a:r>
            <a:r>
              <a:rPr lang="en-US" sz="2801" dirty="0">
                <a:cs typeface="Arial" panose="020B0604020202020204" pitchFamily="34" charset="0"/>
              </a:rPr>
              <a:t>Engineer</a:t>
            </a:r>
          </a:p>
          <a:p>
            <a:pPr marL="0" indent="0">
              <a:buNone/>
            </a:pPr>
            <a:r>
              <a:rPr lang="en-US" sz="2801" dirty="0" smtClean="0">
                <a:cs typeface="Arial" panose="020B0604020202020204" pitchFamily="34" charset="0"/>
              </a:rPr>
              <a:t>FAST</a:t>
            </a:r>
            <a:r>
              <a:rPr lang="en-US" sz="2801" dirty="0">
                <a:cs typeface="Arial" panose="020B0604020202020204" pitchFamily="34" charset="0"/>
              </a:rPr>
              <a:t>,  NUCES, ISB.  </a:t>
            </a:r>
          </a:p>
          <a:p>
            <a:pPr marL="0" indent="0">
              <a:buNone/>
            </a:pPr>
            <a:endParaRPr lang="en-US" sz="2801" dirty="0">
              <a:cs typeface="Arial" panose="020B0604020202020204" pitchFamily="34" charset="0"/>
            </a:endParaRPr>
          </a:p>
        </p:txBody>
      </p:sp>
      <p:sp>
        <p:nvSpPr>
          <p:cNvPr id="93" name="직사각형 109"/>
          <p:cNvSpPr/>
          <p:nvPr/>
        </p:nvSpPr>
        <p:spPr>
          <a:xfrm>
            <a:off x="24257115" y="23811963"/>
            <a:ext cx="8000313" cy="3754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129" dirty="0"/>
              <a:t>Output tapped from each SC stage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b="79106"/>
          <a:stretch/>
        </p:blipFill>
        <p:spPr>
          <a:xfrm>
            <a:off x="-7336" y="35266510"/>
            <a:ext cx="32406624" cy="3595490"/>
          </a:xfrm>
          <a:prstGeom prst="rect">
            <a:avLst/>
          </a:prstGeom>
        </p:spPr>
      </p:pic>
      <p:sp>
        <p:nvSpPr>
          <p:cNvPr id="165" name="직사각형 109"/>
          <p:cNvSpPr/>
          <p:nvPr/>
        </p:nvSpPr>
        <p:spPr>
          <a:xfrm>
            <a:off x="236973" y="23788695"/>
            <a:ext cx="6491642" cy="37705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129" dirty="0"/>
              <a:t>Output tapped from each SC stage</a:t>
            </a:r>
          </a:p>
        </p:txBody>
      </p:sp>
      <p:sp>
        <p:nvSpPr>
          <p:cNvPr id="164" name="직사각형 109"/>
          <p:cNvSpPr/>
          <p:nvPr/>
        </p:nvSpPr>
        <p:spPr>
          <a:xfrm>
            <a:off x="6880409" y="23786457"/>
            <a:ext cx="5021755" cy="37727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129" dirty="0"/>
              <a:t>Output tapped from each SC stage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12058557" y="23786458"/>
            <a:ext cx="4086302" cy="20459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129" dirty="0"/>
              <a:t>Output tapped from each SC stage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08214" y="10790882"/>
            <a:ext cx="15947423" cy="60022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287"/>
          </a:p>
        </p:txBody>
      </p:sp>
      <p:sp>
        <p:nvSpPr>
          <p:cNvPr id="108" name="직사각형 107"/>
          <p:cNvSpPr/>
          <p:nvPr/>
        </p:nvSpPr>
        <p:spPr>
          <a:xfrm>
            <a:off x="285880" y="10794061"/>
            <a:ext cx="15587652" cy="904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5385" indent="-43538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n-US" altLang="ko-KR" sz="3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most established IC </a:t>
            </a:r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design program in Pakistan.</a:t>
            </a:r>
          </a:p>
          <a:p>
            <a:pPr marL="435385" indent="-43538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taped out in </a:t>
            </a:r>
            <a:r>
              <a:rPr lang="en-US" sz="3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TSMC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65nm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Fall-2022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35385" indent="-43538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Fully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developed ICD lab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altLang="ko-K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licensed Cadence tools suite </a:t>
            </a:r>
            <a:r>
              <a:rPr lang="en-US" altLang="ko-K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(worth</a:t>
            </a:r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: US$ 35000/-) and </a:t>
            </a:r>
            <a:r>
              <a:rPr lang="en-US" altLang="ko-KR" sz="3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28nm</a:t>
            </a:r>
            <a:r>
              <a:rPr lang="en-US" altLang="ko-KR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65nm, 130nm, and </a:t>
            </a:r>
            <a:r>
              <a:rPr lang="en-US" altLang="ko-KR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180nm</a:t>
            </a:r>
            <a:r>
              <a:rPr lang="en-US" altLang="ko-KR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TSMC</a:t>
            </a:r>
            <a:r>
              <a:rPr lang="en-US" altLang="ko-KR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PDKS</a:t>
            </a:r>
            <a:r>
              <a:rPr lang="en-US" altLang="ko-KR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35385" indent="-43538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23 students gradated in 2021 with 100% employment. </a:t>
            </a:r>
          </a:p>
          <a:p>
            <a:pPr marL="435385" indent="-43538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Two full time PhD faculty members (with more than dozen tape out experience) and 04 Trained LAB engineers. </a:t>
            </a:r>
            <a:endParaRPr lang="en-US" altLang="ko-K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3398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5385" indent="-43538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398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3398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5385" indent="-43538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39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41880" y="7549680"/>
            <a:ext cx="15947828" cy="1987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287"/>
          </a:p>
        </p:txBody>
      </p:sp>
      <p:sp>
        <p:nvSpPr>
          <p:cNvPr id="13" name="직사각형 12"/>
          <p:cNvSpPr/>
          <p:nvPr/>
        </p:nvSpPr>
        <p:spPr>
          <a:xfrm>
            <a:off x="0" y="-11160"/>
            <a:ext cx="32399288" cy="3747606"/>
          </a:xfrm>
          <a:prstGeom prst="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5"/>
          </a:p>
        </p:txBody>
      </p:sp>
      <p:sp>
        <p:nvSpPr>
          <p:cNvPr id="7" name="직사각형 6"/>
          <p:cNvSpPr/>
          <p:nvPr/>
        </p:nvSpPr>
        <p:spPr>
          <a:xfrm>
            <a:off x="7298928" y="24524"/>
            <a:ext cx="18518579" cy="3703677"/>
          </a:xfrm>
          <a:prstGeom prst="rect">
            <a:avLst/>
          </a:prstGeom>
        </p:spPr>
        <p:txBody>
          <a:bodyPr wrap="square" lIns="132675" tIns="66343" rIns="132675" bIns="66343">
            <a:spAutoFit/>
          </a:bodyPr>
          <a:lstStyle/>
          <a:p>
            <a:pPr algn="ctr"/>
            <a:r>
              <a:rPr lang="en-US" sz="8801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ADMISSIONS OPEN FALL 2022</a:t>
            </a:r>
          </a:p>
          <a:p>
            <a:pPr algn="ctr"/>
            <a:r>
              <a:rPr lang="en-US" sz="7198" b="1" dirty="0">
                <a:latin typeface="Arial" panose="020B0604020202020204" pitchFamily="34" charset="0"/>
                <a:cs typeface="Arial" panose="020B0604020202020204" pitchFamily="34" charset="0"/>
              </a:rPr>
              <a:t>MS Electrical Engineering </a:t>
            </a:r>
            <a:r>
              <a:rPr lang="en-US" sz="7198" b="1" dirty="0" smtClean="0">
                <a:latin typeface="Arial" panose="020B0604020202020204" pitchFamily="34" charset="0"/>
                <a:cs typeface="Arial" panose="020B0604020202020204" pitchFamily="34" charset="0"/>
              </a:rPr>
              <a:t>Specialization</a:t>
            </a:r>
          </a:p>
          <a:p>
            <a:pPr algn="ctr"/>
            <a:r>
              <a:rPr lang="en-US" sz="7198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Integrated </a:t>
            </a:r>
            <a:r>
              <a:rPr lang="en-US" sz="7198" b="1" dirty="0">
                <a:latin typeface="Arial" panose="020B0604020202020204" pitchFamily="34" charset="0"/>
                <a:cs typeface="Arial" panose="020B0604020202020204" pitchFamily="34" charset="0"/>
              </a:rPr>
              <a:t>Circuits (IC) and Systems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-218180" y="6443937"/>
            <a:ext cx="16633859" cy="1025031"/>
            <a:chOff x="59946" y="3431358"/>
            <a:chExt cx="9296400" cy="672726"/>
          </a:xfrm>
        </p:grpSpPr>
        <p:sp>
          <p:nvSpPr>
            <p:cNvPr id="24" name="직사각형 23"/>
            <p:cNvSpPr/>
            <p:nvPr/>
          </p:nvSpPr>
          <p:spPr>
            <a:xfrm>
              <a:off x="244397" y="3444124"/>
              <a:ext cx="8925925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5"/>
            </a:p>
          </p:txBody>
        </p:sp>
        <p:sp>
          <p:nvSpPr>
            <p:cNvPr id="25" name="Rectangle 2"/>
            <p:cNvSpPr txBox="1">
              <a:spLocks noChangeArrowheads="1"/>
            </p:cNvSpPr>
            <p:nvPr/>
          </p:nvSpPr>
          <p:spPr>
            <a:xfrm>
              <a:off x="59946" y="3431358"/>
              <a:ext cx="9296400" cy="672726"/>
            </a:xfrm>
            <a:prstGeom prst="rect">
              <a:avLst/>
            </a:prstGeom>
          </p:spPr>
          <p:txBody>
            <a:bodyPr vert="horz" lIns="470190" tIns="235095" rIns="470190" bIns="235095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26806" latinLnBrk="0">
                <a:spcBef>
                  <a:spcPts val="0"/>
                </a:spcBef>
                <a:defRPr/>
              </a:pPr>
              <a:r>
                <a:rPr lang="en-US" altLang="zh-TW" sz="5173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WHY INTEGRATED CIRCUITS (ICs) DESIGN ?</a:t>
              </a:r>
              <a:endParaRPr lang="en-US" altLang="zh-TW" sz="6395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-218180" y="9675028"/>
            <a:ext cx="16648626" cy="1025031"/>
            <a:chOff x="59946" y="3431357"/>
            <a:chExt cx="9296400" cy="672726"/>
          </a:xfrm>
        </p:grpSpPr>
        <p:sp>
          <p:nvSpPr>
            <p:cNvPr id="44" name="직사각형 43"/>
            <p:cNvSpPr/>
            <p:nvPr/>
          </p:nvSpPr>
          <p:spPr>
            <a:xfrm>
              <a:off x="244397" y="3444120"/>
              <a:ext cx="8925925" cy="647193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5"/>
            </a:p>
          </p:txBody>
        </p:sp>
        <p:sp>
          <p:nvSpPr>
            <p:cNvPr id="45" name="Rectangle 2"/>
            <p:cNvSpPr txBox="1">
              <a:spLocks noChangeArrowheads="1"/>
            </p:cNvSpPr>
            <p:nvPr/>
          </p:nvSpPr>
          <p:spPr>
            <a:xfrm>
              <a:off x="59946" y="3431357"/>
              <a:ext cx="9296400" cy="672726"/>
            </a:xfrm>
            <a:prstGeom prst="rect">
              <a:avLst/>
            </a:prstGeom>
          </p:spPr>
          <p:txBody>
            <a:bodyPr vert="horz" lIns="470190" tIns="235095" rIns="470190" bIns="235095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26806" latinLnBrk="0">
                <a:spcBef>
                  <a:spcPts val="0"/>
                </a:spcBef>
                <a:defRPr/>
              </a:pPr>
              <a:r>
                <a:rPr lang="en-US" altLang="zh-TW" sz="5173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WHY from FAST NUCES ?</a:t>
              </a:r>
              <a:endParaRPr lang="en-US" altLang="zh-TW" sz="6395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41875" y="7629789"/>
            <a:ext cx="15739061" cy="312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sz="3398" dirty="0" smtClean="0"/>
              <a:t>High </a:t>
            </a:r>
            <a:r>
              <a:rPr lang="en-US" sz="3398" dirty="0"/>
              <a:t>demand for skilled IC designers in global 500 Billion $ industry</a:t>
            </a:r>
          </a:p>
          <a:p>
            <a:pPr algn="just"/>
            <a:r>
              <a:rPr lang="en-US" sz="3398" dirty="0" smtClean="0"/>
              <a:t>Recent </a:t>
            </a:r>
            <a:r>
              <a:rPr lang="en-US" sz="3398" dirty="0"/>
              <a:t>IC design center established in the Public Sector Organizations</a:t>
            </a:r>
            <a:r>
              <a:rPr lang="en-US" sz="3398" dirty="0" smtClean="0"/>
              <a:t>.</a:t>
            </a:r>
          </a:p>
          <a:p>
            <a:pPr algn="just"/>
            <a:r>
              <a:rPr lang="en-US" sz="3398" dirty="0"/>
              <a:t>More than </a:t>
            </a:r>
            <a:r>
              <a:rPr lang="en-US" sz="3398" dirty="0" smtClean="0">
                <a:solidFill>
                  <a:srgbClr val="FF0000"/>
                </a:solidFill>
              </a:rPr>
              <a:t>six </a:t>
            </a:r>
            <a:r>
              <a:rPr lang="en-US" sz="3398" dirty="0"/>
              <a:t>IC startups in Pakistan over the last two years. </a:t>
            </a:r>
          </a:p>
          <a:p>
            <a:pPr algn="just"/>
            <a:endParaRPr lang="en-US" sz="3398" dirty="0"/>
          </a:p>
          <a:p>
            <a:pPr algn="just"/>
            <a:endParaRPr lang="en-US" sz="3398" dirty="0"/>
          </a:p>
        </p:txBody>
      </p:sp>
      <p:sp>
        <p:nvSpPr>
          <p:cNvPr id="140" name="직사각형 139"/>
          <p:cNvSpPr/>
          <p:nvPr/>
        </p:nvSpPr>
        <p:spPr>
          <a:xfrm>
            <a:off x="16350763" y="7553328"/>
            <a:ext cx="15844025" cy="59324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129" dirty="0"/>
              <a:t>Output tapped from each SC stage</a:t>
            </a:r>
          </a:p>
        </p:txBody>
      </p:sp>
      <p:grpSp>
        <p:nvGrpSpPr>
          <p:cNvPr id="172" name="그룹 171"/>
          <p:cNvGrpSpPr/>
          <p:nvPr/>
        </p:nvGrpSpPr>
        <p:grpSpPr>
          <a:xfrm>
            <a:off x="16029861" y="6397552"/>
            <a:ext cx="16587607" cy="1098563"/>
            <a:chOff x="75370" y="3288768"/>
            <a:chExt cx="9296400" cy="738060"/>
          </a:xfrm>
        </p:grpSpPr>
        <p:sp>
          <p:nvSpPr>
            <p:cNvPr id="173" name="직사각형 172"/>
            <p:cNvSpPr/>
            <p:nvPr/>
          </p:nvSpPr>
          <p:spPr>
            <a:xfrm>
              <a:off x="244397" y="3336841"/>
              <a:ext cx="8925925" cy="647195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5"/>
            </a:p>
          </p:txBody>
        </p:sp>
        <p:sp>
          <p:nvSpPr>
            <p:cNvPr id="174" name="Rectangle 2"/>
            <p:cNvSpPr txBox="1">
              <a:spLocks noChangeArrowheads="1"/>
            </p:cNvSpPr>
            <p:nvPr/>
          </p:nvSpPr>
          <p:spPr>
            <a:xfrm>
              <a:off x="75370" y="3288768"/>
              <a:ext cx="9296400" cy="738060"/>
            </a:xfrm>
            <a:prstGeom prst="rect">
              <a:avLst/>
            </a:prstGeom>
          </p:spPr>
          <p:txBody>
            <a:bodyPr vert="horz" lIns="470190" tIns="235095" rIns="470190" bIns="235095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26806" latinLnBrk="0">
                <a:spcBef>
                  <a:spcPts val="0"/>
                </a:spcBef>
                <a:defRPr/>
              </a:pPr>
              <a:r>
                <a:rPr lang="en-US" altLang="zh-TW" sz="5173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PROGRAM AND COURSES OUTLINE</a:t>
              </a:r>
              <a:endParaRPr lang="en-US" altLang="zh-TW" sz="6395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-137055" y="22647845"/>
            <a:ext cx="16624731" cy="1041264"/>
            <a:chOff x="59946" y="3431358"/>
            <a:chExt cx="9296400" cy="672726"/>
          </a:xfrm>
        </p:grpSpPr>
        <p:sp>
          <p:nvSpPr>
            <p:cNvPr id="107" name="직사각형 106"/>
            <p:cNvSpPr/>
            <p:nvPr/>
          </p:nvSpPr>
          <p:spPr>
            <a:xfrm>
              <a:off x="244397" y="3444124"/>
              <a:ext cx="8925925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5"/>
            </a:p>
          </p:txBody>
        </p:sp>
        <p:sp>
          <p:nvSpPr>
            <p:cNvPr id="109" name="Rectangle 2"/>
            <p:cNvSpPr txBox="1">
              <a:spLocks noChangeArrowheads="1"/>
            </p:cNvSpPr>
            <p:nvPr/>
          </p:nvSpPr>
          <p:spPr>
            <a:xfrm>
              <a:off x="59946" y="3431358"/>
              <a:ext cx="9296400" cy="672726"/>
            </a:xfrm>
            <a:prstGeom prst="rect">
              <a:avLst/>
            </a:prstGeom>
          </p:spPr>
          <p:txBody>
            <a:bodyPr vert="horz" lIns="470190" tIns="235095" rIns="470190" bIns="235095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26806" latinLnBrk="0">
                <a:spcBef>
                  <a:spcPts val="0"/>
                </a:spcBef>
                <a:defRPr/>
              </a:pPr>
              <a:r>
                <a:rPr lang="en-US" altLang="zh-TW" sz="5173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Teaching  and Technical Staff</a:t>
              </a:r>
              <a:endParaRPr lang="en-US" altLang="zh-TW" sz="6395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16055637" y="27676234"/>
            <a:ext cx="16561831" cy="870737"/>
            <a:chOff x="59946" y="3386827"/>
            <a:chExt cx="9296400" cy="647195"/>
          </a:xfrm>
        </p:grpSpPr>
        <p:sp>
          <p:nvSpPr>
            <p:cNvPr id="134" name="직사각형 133"/>
            <p:cNvSpPr/>
            <p:nvPr/>
          </p:nvSpPr>
          <p:spPr>
            <a:xfrm>
              <a:off x="244397" y="3386828"/>
              <a:ext cx="8925925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5"/>
            </a:p>
          </p:txBody>
        </p:sp>
        <p:sp>
          <p:nvSpPr>
            <p:cNvPr id="135" name="Rectangle 2"/>
            <p:cNvSpPr txBox="1">
              <a:spLocks noChangeArrowheads="1"/>
            </p:cNvSpPr>
            <p:nvPr/>
          </p:nvSpPr>
          <p:spPr>
            <a:xfrm>
              <a:off x="59946" y="3386827"/>
              <a:ext cx="9296400" cy="646269"/>
            </a:xfrm>
            <a:prstGeom prst="rect">
              <a:avLst/>
            </a:prstGeom>
          </p:spPr>
          <p:txBody>
            <a:bodyPr vert="horz" lIns="470190" tIns="235095" rIns="470190" bIns="235095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26806" latinLnBrk="0">
                <a:spcBef>
                  <a:spcPts val="0"/>
                </a:spcBef>
                <a:defRPr/>
              </a:pPr>
              <a:r>
                <a:rPr lang="en-US" altLang="zh-TW" sz="5173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HOW TO APPLY</a:t>
              </a:r>
              <a:endParaRPr lang="en-US" altLang="zh-TW" sz="6395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136" name="직사각형 135"/>
          <p:cNvSpPr/>
          <p:nvPr/>
        </p:nvSpPr>
        <p:spPr>
          <a:xfrm>
            <a:off x="16415679" y="28618831"/>
            <a:ext cx="15866075" cy="2230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287"/>
          </a:p>
        </p:txBody>
      </p:sp>
      <p:grpSp>
        <p:nvGrpSpPr>
          <p:cNvPr id="54" name="그룹 89"/>
          <p:cNvGrpSpPr/>
          <p:nvPr/>
        </p:nvGrpSpPr>
        <p:grpSpPr>
          <a:xfrm>
            <a:off x="74443" y="16847386"/>
            <a:ext cx="16485252" cy="1071446"/>
            <a:chOff x="59946" y="3431358"/>
            <a:chExt cx="9296400" cy="695485"/>
          </a:xfrm>
        </p:grpSpPr>
        <p:sp>
          <p:nvSpPr>
            <p:cNvPr id="55" name="직사각형 90"/>
            <p:cNvSpPr/>
            <p:nvPr/>
          </p:nvSpPr>
          <p:spPr>
            <a:xfrm>
              <a:off x="78987" y="3479649"/>
              <a:ext cx="9051331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5" dirty="0"/>
            </a:p>
          </p:txBody>
        </p:sp>
        <p:sp>
          <p:nvSpPr>
            <p:cNvPr id="56" name="Rectangle 2"/>
            <p:cNvSpPr txBox="1">
              <a:spLocks noChangeArrowheads="1"/>
            </p:cNvSpPr>
            <p:nvPr/>
          </p:nvSpPr>
          <p:spPr>
            <a:xfrm>
              <a:off x="59946" y="3431358"/>
              <a:ext cx="9296400" cy="672726"/>
            </a:xfrm>
            <a:prstGeom prst="rect">
              <a:avLst/>
            </a:prstGeom>
          </p:spPr>
          <p:txBody>
            <a:bodyPr vert="horz" lIns="470190" tIns="235095" rIns="470190" bIns="235095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26806" latinLnBrk="0">
                <a:spcBef>
                  <a:spcPts val="0"/>
                </a:spcBef>
                <a:defRPr/>
              </a:pPr>
              <a:r>
                <a:rPr lang="en-US" altLang="zh-TW" sz="5173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Feedback from Alumni and Industry</a:t>
              </a:r>
            </a:p>
          </p:txBody>
        </p:sp>
      </p:grpSp>
      <p:sp>
        <p:nvSpPr>
          <p:cNvPr id="57" name="직사각형 94"/>
          <p:cNvSpPr/>
          <p:nvPr/>
        </p:nvSpPr>
        <p:spPr>
          <a:xfrm>
            <a:off x="152422" y="18027871"/>
            <a:ext cx="15956463" cy="4458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129" dirty="0"/>
              <a:t>Output tapped from each SC stage</a:t>
            </a: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2" y="953154"/>
            <a:ext cx="184743" cy="135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6" tIns="45718" rIns="9144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8176"/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152429" y="1105560"/>
            <a:ext cx="184743" cy="135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6" tIns="45718" rIns="9144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8176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304824" y="1257960"/>
            <a:ext cx="184743" cy="135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6" tIns="45718" rIns="9144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8176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22" y="953154"/>
            <a:ext cx="184743" cy="135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6" tIns="45718" rIns="9144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8176"/>
          </a:p>
        </p:txBody>
      </p:sp>
      <p:sp>
        <p:nvSpPr>
          <p:cNvPr id="143" name="TextBox 20"/>
          <p:cNvSpPr txBox="1">
            <a:spLocks noChangeArrowheads="1"/>
          </p:cNvSpPr>
          <p:nvPr/>
        </p:nvSpPr>
        <p:spPr bwMode="auto">
          <a:xfrm>
            <a:off x="489566" y="23895496"/>
            <a:ext cx="6323275" cy="3596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725" dirty="0">
                <a:cs typeface="Arial" panose="020B0604020202020204" pitchFamily="34" charset="0"/>
              </a:rPr>
              <a:t>Prof. Dr. </a:t>
            </a:r>
            <a:r>
              <a:rPr lang="en-US" sz="3725" dirty="0" err="1">
                <a:cs typeface="Arial" panose="020B0604020202020204" pitchFamily="34" charset="0"/>
              </a:rPr>
              <a:t>Rashad</a:t>
            </a:r>
            <a:r>
              <a:rPr lang="en-US" sz="3725" dirty="0">
                <a:cs typeface="Arial" panose="020B0604020202020204" pitchFamily="34" charset="0"/>
              </a:rPr>
              <a:t> </a:t>
            </a:r>
            <a:r>
              <a:rPr lang="en-US" sz="3725" dirty="0" err="1">
                <a:cs typeface="Arial" panose="020B0604020202020204" pitchFamily="34" charset="0"/>
              </a:rPr>
              <a:t>Ramzan</a:t>
            </a:r>
            <a:endParaRPr lang="en-US" sz="3725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1" dirty="0">
                <a:cs typeface="Arial" panose="020B0604020202020204" pitchFamily="34" charset="0"/>
              </a:rPr>
              <a:t>M.S. Royal Institute of Technology       Stockholm, Germany</a:t>
            </a:r>
          </a:p>
          <a:p>
            <a:pPr marL="0" indent="0">
              <a:buNone/>
            </a:pPr>
            <a:r>
              <a:rPr lang="en-US" sz="2801" dirty="0">
                <a:cs typeface="Arial" panose="020B0604020202020204" pitchFamily="34" charset="0"/>
              </a:rPr>
              <a:t>Ph.D. Linkoping University, </a:t>
            </a:r>
            <a:r>
              <a:rPr lang="en-US" sz="2801" dirty="0" smtClean="0">
                <a:cs typeface="Arial" panose="020B0604020202020204" pitchFamily="34" charset="0"/>
              </a:rPr>
              <a:t>Sweden</a:t>
            </a:r>
            <a:endParaRPr lang="en-US" sz="2801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1" dirty="0">
                <a:cs typeface="Arial" panose="020B0604020202020204" pitchFamily="34" charset="0"/>
              </a:rPr>
              <a:t>Professor at Department  of                 Electrical Engineering</a:t>
            </a:r>
          </a:p>
          <a:p>
            <a:pPr marL="0" indent="0">
              <a:buNone/>
            </a:pPr>
            <a:r>
              <a:rPr lang="en-US" sz="2801" dirty="0">
                <a:cs typeface="Arial" panose="020B0604020202020204" pitchFamily="34" charset="0"/>
              </a:rPr>
              <a:t>FAST, NUCES, ISB.</a:t>
            </a:r>
          </a:p>
        </p:txBody>
      </p:sp>
      <p:sp>
        <p:nvSpPr>
          <p:cNvPr id="144" name="TextBox 20"/>
          <p:cNvSpPr txBox="1">
            <a:spLocks noChangeArrowheads="1"/>
          </p:cNvSpPr>
          <p:nvPr/>
        </p:nvSpPr>
        <p:spPr bwMode="auto">
          <a:xfrm>
            <a:off x="6975672" y="23895496"/>
            <a:ext cx="5021755" cy="4027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725" dirty="0">
                <a:cs typeface="Arial" panose="020B0604020202020204" pitchFamily="34" charset="0"/>
              </a:rPr>
              <a:t>Dr. Hassan </a:t>
            </a:r>
            <a:r>
              <a:rPr lang="en-US" sz="3725" dirty="0" err="1">
                <a:cs typeface="Arial" panose="020B0604020202020204" pitchFamily="34" charset="0"/>
              </a:rPr>
              <a:t>Saif</a:t>
            </a:r>
            <a:endParaRPr lang="en-US" sz="3725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1" dirty="0">
                <a:cs typeface="Arial" panose="020B0604020202020204" pitchFamily="34" charset="0"/>
              </a:rPr>
              <a:t>M.S. &amp; Ph.D. </a:t>
            </a:r>
            <a:r>
              <a:rPr lang="en-US" sz="2801" dirty="0" err="1">
                <a:cs typeface="Arial" panose="020B0604020202020204" pitchFamily="34" charset="0"/>
              </a:rPr>
              <a:t>Sungkyunkwan</a:t>
            </a:r>
            <a:r>
              <a:rPr lang="en-US" sz="2801" dirty="0">
                <a:cs typeface="Arial" panose="020B0604020202020204" pitchFamily="34" charset="0"/>
              </a:rPr>
              <a:t>                                        University, South Korea.</a:t>
            </a:r>
          </a:p>
          <a:p>
            <a:pPr marL="0" indent="0">
              <a:buNone/>
            </a:pPr>
            <a:r>
              <a:rPr lang="en-US" sz="2801" dirty="0">
                <a:cs typeface="Arial" panose="020B0604020202020204" pitchFamily="34" charset="0"/>
              </a:rPr>
              <a:t>Asst. Professor at</a:t>
            </a:r>
          </a:p>
          <a:p>
            <a:pPr marL="0" indent="0">
              <a:buNone/>
            </a:pPr>
            <a:r>
              <a:rPr lang="en-US" sz="2801" dirty="0">
                <a:cs typeface="Arial" panose="020B0604020202020204" pitchFamily="34" charset="0"/>
              </a:rPr>
              <a:t>Department  of Electrical          Engineering                               FAST, NUCES, ISB.</a:t>
            </a:r>
          </a:p>
          <a:p>
            <a:pPr marL="0" indent="0">
              <a:buNone/>
            </a:pPr>
            <a:endParaRPr lang="en-US" sz="2801" dirty="0">
              <a:cs typeface="Arial" panose="020B0604020202020204" pitchFamily="34" charset="0"/>
            </a:endParaRPr>
          </a:p>
        </p:txBody>
      </p:sp>
      <p:pic>
        <p:nvPicPr>
          <p:cNvPr id="1059" name="Picture 35" descr="D:\Hassan PHD Files\Dropbox Data\Hassan ICAS_dropbox_Data\Hassan Saif\SRP\FAST_NU_LOGO_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0095" y="35771781"/>
            <a:ext cx="8695533" cy="269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직사각형 107"/>
          <p:cNvSpPr/>
          <p:nvPr/>
        </p:nvSpPr>
        <p:spPr>
          <a:xfrm>
            <a:off x="16511049" y="28922859"/>
            <a:ext cx="14535249" cy="175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5385" indent="-435385">
              <a:buFont typeface="Arial" panose="020B0604020202020204" pitchFamily="34" charset="0"/>
              <a:buChar char="•"/>
            </a:pPr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</a:rPr>
              <a:t>Apply Online at  </a:t>
            </a:r>
          </a:p>
          <a:p>
            <a:pPr marL="435385" indent="-435385">
              <a:buFont typeface="Arial" panose="020B0604020202020204" pitchFamily="34" charset="0"/>
              <a:buChar char="•"/>
            </a:pPr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http://admissions.nu.edu.pk/</a:t>
            </a:r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ko-KR" sz="3601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visit </a:t>
            </a:r>
            <a:r>
              <a:rPr lang="en-US" altLang="ko-KR" sz="3601" b="1" dirty="0" smtClean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</a:t>
            </a:r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://www.nu.edu.pk</a:t>
            </a:r>
            <a:endParaRPr lang="en-US" altLang="ko-KR" sz="3601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360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20"/>
          <p:cNvSpPr txBox="1">
            <a:spLocks noChangeArrowheads="1"/>
          </p:cNvSpPr>
          <p:nvPr/>
        </p:nvSpPr>
        <p:spPr bwMode="auto">
          <a:xfrm>
            <a:off x="12080937" y="23823488"/>
            <a:ext cx="4204510" cy="247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725" dirty="0">
                <a:cs typeface="Arial" panose="020B0604020202020204" pitchFamily="34" charset="0"/>
              </a:rPr>
              <a:t>Engr</a:t>
            </a:r>
            <a:r>
              <a:rPr lang="en-US" sz="3725" dirty="0" smtClean="0">
                <a:cs typeface="Arial" panose="020B0604020202020204" pitchFamily="34" charset="0"/>
              </a:rPr>
              <a:t>. Hamza </a:t>
            </a:r>
            <a:r>
              <a:rPr lang="en-US" sz="3725" dirty="0" err="1">
                <a:cs typeface="Arial" panose="020B0604020202020204" pitchFamily="34" charset="0"/>
              </a:rPr>
              <a:t>Atiq</a:t>
            </a:r>
            <a:r>
              <a:rPr lang="en-US" sz="2801" dirty="0" err="1">
                <a:cs typeface="Arial" panose="020B0604020202020204" pitchFamily="34" charset="0"/>
              </a:rPr>
              <a:t>MS</a:t>
            </a:r>
            <a:r>
              <a:rPr lang="en-US" sz="2801" dirty="0">
                <a:cs typeface="Arial" panose="020B0604020202020204" pitchFamily="34" charset="0"/>
              </a:rPr>
              <a:t> (IC Design ),   </a:t>
            </a:r>
            <a:br>
              <a:rPr lang="en-US" sz="2801" dirty="0">
                <a:cs typeface="Arial" panose="020B0604020202020204" pitchFamily="34" charset="0"/>
              </a:rPr>
            </a:br>
            <a:r>
              <a:rPr lang="en-US" sz="2801" dirty="0">
                <a:cs typeface="Arial" panose="020B0604020202020204" pitchFamily="34" charset="0"/>
              </a:rPr>
              <a:t>Design Engineer                      FAST,  NUCES, ISB.  </a:t>
            </a:r>
          </a:p>
          <a:p>
            <a:pPr marL="0" indent="0">
              <a:buNone/>
            </a:pPr>
            <a:endParaRPr lang="en-US" sz="2801" dirty="0">
              <a:cs typeface="Arial" panose="020B0604020202020204" pitchFamily="34" charset="0"/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xmlns="" id="{BE52C7A0-A469-41B0-AC82-CDB1123EC3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5555"/>
          <a:stretch/>
        </p:blipFill>
        <p:spPr>
          <a:xfrm>
            <a:off x="25464892" y="-933636"/>
            <a:ext cx="6816862" cy="6107052"/>
          </a:xfrm>
          <a:prstGeom prst="rect">
            <a:avLst/>
          </a:prstGeom>
        </p:spPr>
      </p:pic>
      <p:pic>
        <p:nvPicPr>
          <p:cNvPr id="153" name="Picture 2" descr="D:\HS FAST Data\Fast Brochure\Figs\FAST_NU_LOGO_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3" y="431578"/>
            <a:ext cx="7736567" cy="295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24138" y="3860574"/>
            <a:ext cx="20456688" cy="120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594"/>
              </a:spcAft>
            </a:pPr>
            <a:r>
              <a:rPr lang="en-US" sz="7198" b="1" dirty="0">
                <a:solidFill>
                  <a:srgbClr val="C10000"/>
                </a:solidFill>
                <a:latin typeface="Baskerville Old Face" panose="02020602080505020303" pitchFamily="18" charset="0"/>
              </a:rPr>
              <a:t>“A </a:t>
            </a:r>
            <a:r>
              <a:rPr lang="en-US" sz="7198" b="1" dirty="0" smtClean="0">
                <a:solidFill>
                  <a:srgbClr val="C10000"/>
                </a:solidFill>
                <a:latin typeface="Baskerville Old Face" panose="02020602080505020303" pitchFamily="18" charset="0"/>
              </a:rPr>
              <a:t>Training </a:t>
            </a:r>
            <a:r>
              <a:rPr lang="en-US" sz="7198" b="1" dirty="0">
                <a:solidFill>
                  <a:srgbClr val="C10000"/>
                </a:solidFill>
                <a:latin typeface="Baskerville Old Face" panose="02020602080505020303" pitchFamily="18" charset="0"/>
              </a:rPr>
              <a:t>from Idea to Product Design”</a:t>
            </a:r>
            <a:endParaRPr lang="en-US" sz="4397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156" y="5039664"/>
            <a:ext cx="32124410" cy="1200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1" b="1" i="1" kern="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Department  of Electrical Engineering at FAST-NUCES </a:t>
            </a:r>
            <a:r>
              <a:rPr lang="en-US" sz="3601" b="1" i="1" kern="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ISB </a:t>
            </a:r>
            <a:r>
              <a:rPr lang="en-US" sz="3601" b="1" i="1" kern="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offers </a:t>
            </a:r>
            <a:r>
              <a:rPr lang="en-US" sz="3601" b="1" i="1" kern="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an </a:t>
            </a:r>
            <a:r>
              <a:rPr lang="en-US" sz="3601" b="1" i="1" kern="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MS program with expertise in Integrated Circuits and Systems </a:t>
            </a:r>
            <a:r>
              <a:rPr lang="en-US" sz="3601" b="1" i="1" kern="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.Pioneer </a:t>
            </a:r>
            <a:r>
              <a:rPr lang="en-US" sz="3601" b="1" i="1" kern="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and                    most mature </a:t>
            </a:r>
            <a:r>
              <a:rPr lang="en-US" sz="3601" b="1" i="1" kern="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IC </a:t>
            </a:r>
            <a:r>
              <a:rPr lang="en-US" sz="3601" b="1" i="1" kern="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Design MS program in Pakistan, </a:t>
            </a:r>
            <a:r>
              <a:rPr lang="en-US" sz="3601" b="1" i="1" kern="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student </a:t>
            </a:r>
            <a:r>
              <a:rPr lang="en-US" sz="3601" b="1" i="1" kern="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will </a:t>
            </a:r>
            <a:r>
              <a:rPr lang="en-US" sz="3601" b="1" i="1" kern="0" dirty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do the real-world tape out from project conception to </a:t>
            </a:r>
            <a:r>
              <a:rPr lang="en-US" sz="3601" b="1" i="1" kern="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the </a:t>
            </a:r>
            <a:r>
              <a:rPr lang="en-US" sz="3601" b="1" i="1" kern="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working </a:t>
            </a:r>
            <a:r>
              <a:rPr lang="en-US" sz="3601" b="1" i="1" kern="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silicon </a:t>
            </a:r>
            <a:r>
              <a:rPr lang="en-US" sz="3601" b="1" i="1" kern="0" dirty="0" smtClean="0"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microchip.</a:t>
            </a:r>
            <a:endParaRPr lang="en-US" sz="3601" b="1" i="1" kern="0" dirty="0"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  <p:sp>
        <p:nvSpPr>
          <p:cNvPr id="161" name="Rectangle 2"/>
          <p:cNvSpPr txBox="1">
            <a:spLocks noChangeArrowheads="1"/>
          </p:cNvSpPr>
          <p:nvPr/>
        </p:nvSpPr>
        <p:spPr>
          <a:xfrm>
            <a:off x="7893318" y="16873315"/>
            <a:ext cx="8389756" cy="916849"/>
          </a:xfrm>
          <a:prstGeom prst="rect">
            <a:avLst/>
          </a:prstGeom>
        </p:spPr>
        <p:txBody>
          <a:bodyPr vert="horz" lIns="470190" tIns="235095" rIns="470190" bIns="235095" rtlCol="0" anchor="ctr">
            <a:noAutofit/>
          </a:bodyPr>
          <a:lstStyle>
            <a:lvl1pPr algn="ctr" defTabSz="3240359" rtl="0" eaLnBrk="1" latinLnBrk="1" hangingPunct="1">
              <a:spcBef>
                <a:spcPct val="0"/>
              </a:spcBef>
              <a:buNone/>
              <a:defRPr sz="15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26806" latinLnBrk="0">
              <a:spcBef>
                <a:spcPts val="0"/>
              </a:spcBef>
              <a:defRPr/>
            </a:pPr>
            <a:endParaRPr lang="en-US" altLang="zh-TW" sz="5173" b="1" kern="0" dirty="0">
              <a:solidFill>
                <a:schemeClr val="bg1"/>
              </a:solidFill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  <p:grpSp>
        <p:nvGrpSpPr>
          <p:cNvPr id="166" name="그룹 132"/>
          <p:cNvGrpSpPr/>
          <p:nvPr/>
        </p:nvGrpSpPr>
        <p:grpSpPr>
          <a:xfrm>
            <a:off x="-137055" y="27687509"/>
            <a:ext cx="16731066" cy="872529"/>
            <a:chOff x="59946" y="3448514"/>
            <a:chExt cx="9296400" cy="647195"/>
          </a:xfrm>
        </p:grpSpPr>
        <p:sp>
          <p:nvSpPr>
            <p:cNvPr id="167" name="직사각형 133"/>
            <p:cNvSpPr/>
            <p:nvPr/>
          </p:nvSpPr>
          <p:spPr>
            <a:xfrm>
              <a:off x="244397" y="3448514"/>
              <a:ext cx="8925925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5"/>
            </a:p>
          </p:txBody>
        </p:sp>
        <p:sp>
          <p:nvSpPr>
            <p:cNvPr id="168" name="Rectangle 2"/>
            <p:cNvSpPr txBox="1">
              <a:spLocks noChangeArrowheads="1"/>
            </p:cNvSpPr>
            <p:nvPr/>
          </p:nvSpPr>
          <p:spPr>
            <a:xfrm>
              <a:off x="59946" y="3449440"/>
              <a:ext cx="9296400" cy="646269"/>
            </a:xfrm>
            <a:prstGeom prst="rect">
              <a:avLst/>
            </a:prstGeom>
          </p:spPr>
          <p:txBody>
            <a:bodyPr vert="horz" lIns="470190" tIns="235095" rIns="470190" bIns="235095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26806" latinLnBrk="0">
                <a:spcBef>
                  <a:spcPts val="0"/>
                </a:spcBef>
                <a:defRPr/>
              </a:pPr>
              <a:r>
                <a:rPr lang="en-US" altLang="zh-TW" sz="5173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PROGRAM DETAILS</a:t>
              </a:r>
              <a:endParaRPr lang="en-US" altLang="zh-TW" sz="6395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169" name="직사각형 135"/>
          <p:cNvSpPr/>
          <p:nvPr/>
        </p:nvSpPr>
        <p:spPr>
          <a:xfrm>
            <a:off x="237513" y="28637130"/>
            <a:ext cx="15939085" cy="2203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287"/>
          </a:p>
        </p:txBody>
      </p:sp>
      <p:sp>
        <p:nvSpPr>
          <p:cNvPr id="170" name="직사각형 107"/>
          <p:cNvSpPr/>
          <p:nvPr/>
        </p:nvSpPr>
        <p:spPr>
          <a:xfrm>
            <a:off x="309081" y="28763051"/>
            <a:ext cx="15939513" cy="230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5385" indent="-435385">
              <a:buFont typeface="Arial" panose="020B0604020202020204" pitchFamily="34" charset="0"/>
              <a:buChar char="•"/>
            </a:pPr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</a:rPr>
              <a:t>For  more details about MS IC design and our research group please visit  </a:t>
            </a:r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http://isb.nu.edu.pk/rfcs2/</a:t>
            </a:r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</a:rPr>
              <a:t>    Info: </a:t>
            </a:r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hassan.saif@nu.edu.pk</a:t>
            </a:r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altLang="ko-KR" sz="3601" b="1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Hamza.atiq@nu.edu.pk</a:t>
            </a:r>
            <a:endParaRPr lang="en-US" altLang="ko-KR" sz="3601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360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직사각형 59"/>
          <p:cNvSpPr/>
          <p:nvPr/>
        </p:nvSpPr>
        <p:spPr>
          <a:xfrm>
            <a:off x="16350763" y="14672352"/>
            <a:ext cx="15828890" cy="78142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287"/>
          </a:p>
        </p:txBody>
      </p:sp>
      <p:grpSp>
        <p:nvGrpSpPr>
          <p:cNvPr id="70" name="그룹 105"/>
          <p:cNvGrpSpPr/>
          <p:nvPr/>
        </p:nvGrpSpPr>
        <p:grpSpPr>
          <a:xfrm>
            <a:off x="15997725" y="13577782"/>
            <a:ext cx="16573502" cy="1022573"/>
            <a:chOff x="59946" y="3400852"/>
            <a:chExt cx="9296400" cy="664558"/>
          </a:xfrm>
        </p:grpSpPr>
        <p:sp>
          <p:nvSpPr>
            <p:cNvPr id="71" name="직사각형 106"/>
            <p:cNvSpPr/>
            <p:nvPr/>
          </p:nvSpPr>
          <p:spPr>
            <a:xfrm>
              <a:off x="244397" y="3418216"/>
              <a:ext cx="8925925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5"/>
            </a:p>
          </p:txBody>
        </p:sp>
        <p:sp>
          <p:nvSpPr>
            <p:cNvPr id="72" name="Rectangle 2"/>
            <p:cNvSpPr txBox="1">
              <a:spLocks noChangeArrowheads="1"/>
            </p:cNvSpPr>
            <p:nvPr/>
          </p:nvSpPr>
          <p:spPr>
            <a:xfrm>
              <a:off x="59946" y="3400852"/>
              <a:ext cx="9296400" cy="608026"/>
            </a:xfrm>
            <a:prstGeom prst="rect">
              <a:avLst/>
            </a:prstGeom>
          </p:spPr>
          <p:txBody>
            <a:bodyPr vert="horz" lIns="470190" tIns="235095" rIns="470190" bIns="235095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173" b="1" kern="0" dirty="0" smtClean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12 Tapeout </a:t>
              </a:r>
              <a:r>
                <a:rPr lang="en-US" sz="5173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Projects (</a:t>
              </a:r>
              <a:r>
                <a:rPr lang="en-US" sz="5173" b="1" kern="0" dirty="0" smtClean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Session-2021)</a:t>
              </a:r>
              <a:endParaRPr lang="en-US" sz="5173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6239073" y="14852684"/>
            <a:ext cx="16457516" cy="350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82905" indent="0">
              <a:buNone/>
            </a:pPr>
            <a:r>
              <a:rPr lang="en-US" sz="3199" dirty="0" smtClean="0">
                <a:solidFill>
                  <a:srgbClr val="C00000"/>
                </a:solidFill>
              </a:rPr>
              <a:t>LNA, Approximate ALU, Phase Shifter</a:t>
            </a:r>
            <a:r>
              <a:rPr lang="en-US" sz="3199" dirty="0">
                <a:solidFill>
                  <a:srgbClr val="C00000"/>
                </a:solidFill>
              </a:rPr>
              <a:t>, </a:t>
            </a:r>
            <a:r>
              <a:rPr lang="en-US" sz="3199" dirty="0" smtClean="0">
                <a:solidFill>
                  <a:srgbClr val="C00000"/>
                </a:solidFill>
              </a:rPr>
              <a:t>Turboelectric Energy Harvester and more</a:t>
            </a:r>
            <a:endParaRPr lang="en-US" sz="3199" dirty="0">
              <a:solidFill>
                <a:srgbClr val="C00000"/>
              </a:solidFill>
            </a:endParaRPr>
          </a:p>
          <a:p>
            <a:pPr marL="182905" indent="0">
              <a:buNone/>
            </a:pPr>
            <a:endParaRPr lang="en-US" sz="3199" dirty="0"/>
          </a:p>
          <a:p>
            <a:pPr marL="182905" indent="0">
              <a:buNone/>
            </a:pPr>
            <a:endParaRPr lang="en-US" sz="3199" dirty="0"/>
          </a:p>
          <a:p>
            <a:pPr marL="182905" indent="0">
              <a:buNone/>
            </a:pPr>
            <a:endParaRPr lang="en-US" sz="1799" dirty="0"/>
          </a:p>
          <a:p>
            <a:pPr marL="457194" lvl="1" indent="0">
              <a:buNone/>
            </a:pPr>
            <a:endParaRPr lang="en-US" sz="1799" dirty="0"/>
          </a:p>
          <a:p>
            <a:pPr lvl="1"/>
            <a:endParaRPr lang="en-US" sz="1799" dirty="0"/>
          </a:p>
          <a:p>
            <a:pPr lvl="1"/>
            <a:endParaRPr lang="en-US" sz="1998" dirty="0"/>
          </a:p>
          <a:p>
            <a:pPr lvl="1"/>
            <a:endParaRPr lang="en-US" sz="1998" dirty="0"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307" y="36656774"/>
            <a:ext cx="19120820" cy="1446678"/>
          </a:xfrm>
          <a:prstGeom prst="rect">
            <a:avLst/>
          </a:prstGeom>
          <a:noFill/>
          <a:effectLst>
            <a:outerShdw blurRad="11557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1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Electrical Engineering</a:t>
            </a:r>
          </a:p>
        </p:txBody>
      </p:sp>
      <p:grpSp>
        <p:nvGrpSpPr>
          <p:cNvPr id="77" name="그룹 132"/>
          <p:cNvGrpSpPr/>
          <p:nvPr/>
        </p:nvGrpSpPr>
        <p:grpSpPr>
          <a:xfrm>
            <a:off x="-530147" y="30952280"/>
            <a:ext cx="33558524" cy="1400075"/>
            <a:chOff x="59946" y="3449440"/>
            <a:chExt cx="9296400" cy="752130"/>
          </a:xfrm>
        </p:grpSpPr>
        <p:sp>
          <p:nvSpPr>
            <p:cNvPr id="78" name="직사각형 133"/>
            <p:cNvSpPr/>
            <p:nvPr/>
          </p:nvSpPr>
          <p:spPr>
            <a:xfrm>
              <a:off x="244397" y="3495298"/>
              <a:ext cx="8925925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5"/>
            </a:p>
          </p:txBody>
        </p:sp>
        <p:sp>
          <p:nvSpPr>
            <p:cNvPr id="79" name="Rectangle 2"/>
            <p:cNvSpPr txBox="1">
              <a:spLocks noChangeArrowheads="1"/>
            </p:cNvSpPr>
            <p:nvPr/>
          </p:nvSpPr>
          <p:spPr>
            <a:xfrm>
              <a:off x="59946" y="3449440"/>
              <a:ext cx="9296400" cy="752130"/>
            </a:xfrm>
            <a:prstGeom prst="rect">
              <a:avLst/>
            </a:prstGeom>
          </p:spPr>
          <p:txBody>
            <a:bodyPr vert="horz" lIns="470190" tIns="235095" rIns="470190" bIns="235095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26806" latinLnBrk="0">
                <a:spcBef>
                  <a:spcPts val="0"/>
                </a:spcBef>
                <a:defRPr/>
              </a:pPr>
              <a:r>
                <a:rPr lang="en-US" altLang="zh-TW" sz="5399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Potential Industries in Pakistan</a:t>
              </a:r>
            </a:p>
          </p:txBody>
        </p:sp>
      </p:grp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5"/>
          <a:srcRect b="11172"/>
          <a:stretch/>
        </p:blipFill>
        <p:spPr>
          <a:xfrm>
            <a:off x="11771157" y="32792893"/>
            <a:ext cx="4870420" cy="169342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109849" y="32575291"/>
            <a:ext cx="6110232" cy="216252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7"/>
          <a:srcRect l="16580" t="27979" r="18134" b="26425"/>
          <a:stretch/>
        </p:blipFill>
        <p:spPr>
          <a:xfrm>
            <a:off x="17809773" y="32477343"/>
            <a:ext cx="3676708" cy="2507385"/>
          </a:xfrm>
          <a:prstGeom prst="rect">
            <a:avLst/>
          </a:prstGeom>
        </p:spPr>
      </p:pic>
      <p:pic>
        <p:nvPicPr>
          <p:cNvPr id="83" name="Picture 4" descr="Mentor Graphics Pakistan Development (Pvt.) Ltd. - P@SHA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1"/>
          <a:stretch/>
        </p:blipFill>
        <p:spPr bwMode="auto">
          <a:xfrm>
            <a:off x="259774" y="32881049"/>
            <a:ext cx="5018794" cy="159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9232" y="32537031"/>
            <a:ext cx="5816049" cy="20851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060253" y="32678202"/>
            <a:ext cx="5159108" cy="2306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965226" y="17195516"/>
            <a:ext cx="5364210" cy="5089075"/>
          </a:xfrm>
          <a:prstGeom prst="rect">
            <a:avLst/>
          </a:prstGeom>
        </p:spPr>
      </p:pic>
      <p:sp>
        <p:nvSpPr>
          <p:cNvPr id="96" name="TextBox 20"/>
          <p:cNvSpPr txBox="1">
            <a:spLocks noChangeArrowheads="1"/>
          </p:cNvSpPr>
          <p:nvPr/>
        </p:nvSpPr>
        <p:spPr bwMode="auto">
          <a:xfrm>
            <a:off x="18084519" y="15617170"/>
            <a:ext cx="114509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600" dirty="0">
                <a:cs typeface="Arial" panose="020B0604020202020204" pitchFamily="34" charset="0"/>
              </a:rPr>
              <a:t>TSMC 65nm </a:t>
            </a:r>
            <a:r>
              <a:rPr lang="en-US" sz="3600" dirty="0" smtClean="0">
                <a:cs typeface="Arial" panose="020B0604020202020204" pitchFamily="34" charset="0"/>
              </a:rPr>
              <a:t>Tapeouts </a:t>
            </a:r>
            <a:r>
              <a:rPr lang="en-US" sz="3600" dirty="0" smtClean="0">
                <a:cs typeface="Arial" panose="020B0604020202020204" pitchFamily="34" charset="0"/>
              </a:rPr>
              <a:t>Sept,2021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97" name="TextBox 20"/>
          <p:cNvSpPr txBox="1">
            <a:spLocks noChangeArrowheads="1"/>
          </p:cNvSpPr>
          <p:nvPr/>
        </p:nvSpPr>
        <p:spPr bwMode="auto">
          <a:xfrm>
            <a:off x="27345819" y="15644257"/>
            <a:ext cx="4862971" cy="197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indent="0">
              <a:spcBef>
                <a:spcPct val="20000"/>
              </a:spcBef>
              <a:buNone/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/>
              <a:t>PICO 130nm </a:t>
            </a:r>
            <a:endParaRPr lang="en-US" dirty="0" smtClean="0"/>
          </a:p>
          <a:p>
            <a:pPr algn="ctr"/>
            <a:r>
              <a:rPr lang="en-US" dirty="0" smtClean="0"/>
              <a:t>Tapeout Nov, 2021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941221" y="16610443"/>
            <a:ext cx="6287722" cy="63873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180760" y="16744104"/>
            <a:ext cx="6471832" cy="6283787"/>
          </a:xfrm>
          <a:prstGeom prst="rect">
            <a:avLst/>
          </a:prstGeom>
        </p:spPr>
      </p:pic>
      <p:sp>
        <p:nvSpPr>
          <p:cNvPr id="89" name="TextBox 20"/>
          <p:cNvSpPr txBox="1">
            <a:spLocks noChangeArrowheads="1"/>
          </p:cNvSpPr>
          <p:nvPr/>
        </p:nvSpPr>
        <p:spPr bwMode="auto">
          <a:xfrm>
            <a:off x="236972" y="18045487"/>
            <a:ext cx="15871913" cy="491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199" dirty="0"/>
              <a:t>The courses were specifically designed to provide the students with a strong </a:t>
            </a:r>
            <a:r>
              <a:rPr lang="en-US" sz="3199" dirty="0" smtClean="0"/>
              <a:t>  </a:t>
            </a:r>
            <a:r>
              <a:rPr lang="en-US" sz="3199" dirty="0"/>
              <a:t>knowledge of electronics and IC design </a:t>
            </a:r>
            <a:r>
              <a:rPr lang="en-US" sz="3199" dirty="0" smtClean="0"/>
              <a:t>skills. </a:t>
            </a:r>
            <a:r>
              <a:rPr lang="en-US" sz="3199" dirty="0" smtClean="0">
                <a:solidFill>
                  <a:srgbClr val="C00000"/>
                </a:solidFill>
              </a:rPr>
              <a:t>(Dr. Nasir, </a:t>
            </a:r>
            <a:r>
              <a:rPr lang="en-US" sz="3199" dirty="0" err="1" smtClean="0">
                <a:solidFill>
                  <a:srgbClr val="C00000"/>
                </a:solidFill>
              </a:rPr>
              <a:t>Sr</a:t>
            </a:r>
            <a:r>
              <a:rPr lang="en-US" sz="3199" dirty="0" smtClean="0">
                <a:solidFill>
                  <a:srgbClr val="C00000"/>
                </a:solidFill>
              </a:rPr>
              <a:t> Director, </a:t>
            </a:r>
            <a:r>
              <a:rPr lang="en-US" sz="3199" dirty="0" smtClean="0">
                <a:solidFill>
                  <a:srgbClr val="C00000"/>
                </a:solidFill>
              </a:rPr>
              <a:t>NECOP)</a:t>
            </a:r>
            <a:endParaRPr lang="en-US" sz="3199" dirty="0">
              <a:solidFill>
                <a:srgbClr val="C00000"/>
              </a:solidFill>
            </a:endParaRPr>
          </a:p>
          <a:p>
            <a:r>
              <a:rPr lang="en-US" sz="3199" dirty="0"/>
              <a:t>This program is perfect </a:t>
            </a:r>
            <a:r>
              <a:rPr lang="en-US" sz="3199" dirty="0" smtClean="0"/>
              <a:t>for </a:t>
            </a:r>
            <a:r>
              <a:rPr lang="en-US" sz="3199" dirty="0"/>
              <a:t>Engineers seeking in-depth training from </a:t>
            </a:r>
            <a:r>
              <a:rPr lang="en-US" sz="3199" dirty="0" smtClean="0"/>
              <a:t>concept    to </a:t>
            </a:r>
            <a:r>
              <a:rPr lang="en-US" sz="3199" dirty="0"/>
              <a:t>tape-out in analog and digital IC design</a:t>
            </a:r>
            <a:r>
              <a:rPr lang="en-US" sz="3199" dirty="0" smtClean="0"/>
              <a:t>. </a:t>
            </a:r>
            <a:r>
              <a:rPr lang="en-US" sz="3199" dirty="0">
                <a:solidFill>
                  <a:srgbClr val="C00000"/>
                </a:solidFill>
              </a:rPr>
              <a:t>(</a:t>
            </a:r>
            <a:r>
              <a:rPr lang="sv-SE" sz="3199" dirty="0">
                <a:solidFill>
                  <a:srgbClr val="C00000"/>
                </a:solidFill>
              </a:rPr>
              <a:t>Aziz ur Rehman GM, </a:t>
            </a:r>
            <a:r>
              <a:rPr lang="sv-SE" sz="3199" dirty="0" smtClean="0">
                <a:solidFill>
                  <a:srgbClr val="C00000"/>
                </a:solidFill>
              </a:rPr>
              <a:t>NECOP)</a:t>
            </a:r>
            <a:endParaRPr lang="en-US" sz="3199" dirty="0">
              <a:solidFill>
                <a:srgbClr val="C00000"/>
              </a:solidFill>
            </a:endParaRPr>
          </a:p>
          <a:p>
            <a:r>
              <a:rPr lang="en-US" sz="3199" dirty="0"/>
              <a:t>One thing I must say! After working with the faculty, if you put your whole         effort too, you will be a practical Chip designer</a:t>
            </a:r>
            <a:r>
              <a:rPr lang="en-US" sz="3199" dirty="0" smtClean="0"/>
              <a:t>.</a:t>
            </a:r>
            <a:r>
              <a:rPr lang="en-US" sz="3199" dirty="0">
                <a:solidFill>
                  <a:srgbClr val="C00000"/>
                </a:solidFill>
              </a:rPr>
              <a:t> </a:t>
            </a:r>
            <a:r>
              <a:rPr lang="en-US" sz="3199" dirty="0" smtClean="0">
                <a:solidFill>
                  <a:srgbClr val="C00000"/>
                </a:solidFill>
              </a:rPr>
              <a:t>(</a:t>
            </a:r>
            <a:r>
              <a:rPr lang="sv-SE" sz="3199" dirty="0" smtClean="0">
                <a:solidFill>
                  <a:srgbClr val="C00000"/>
                </a:solidFill>
              </a:rPr>
              <a:t>Hamza Saleem, MS IC)</a:t>
            </a:r>
            <a:endParaRPr lang="en-US" sz="3199" dirty="0"/>
          </a:p>
          <a:p>
            <a:r>
              <a:rPr lang="en-US" sz="3199" dirty="0"/>
              <a:t>The program offered me a variety of skills including design, plan, </a:t>
            </a:r>
            <a:r>
              <a:rPr lang="en-US" sz="3199" dirty="0" smtClean="0"/>
              <a:t>management, </a:t>
            </a:r>
            <a:r>
              <a:rPr lang="en-US" sz="3199" dirty="0"/>
              <a:t>economy, and art of designing practical Integrated circuits</a:t>
            </a:r>
            <a:r>
              <a:rPr lang="en-US" sz="3199" dirty="0" smtClean="0"/>
              <a:t>,</a:t>
            </a:r>
            <a:r>
              <a:rPr lang="en-US" sz="3199" dirty="0">
                <a:solidFill>
                  <a:srgbClr val="C00000"/>
                </a:solidFill>
              </a:rPr>
              <a:t> </a:t>
            </a:r>
            <a:r>
              <a:rPr lang="en-US" sz="3199" dirty="0" smtClean="0">
                <a:solidFill>
                  <a:srgbClr val="C00000"/>
                </a:solidFill>
              </a:rPr>
              <a:t>(</a:t>
            </a:r>
            <a:r>
              <a:rPr lang="sv-SE" sz="3199" dirty="0" smtClean="0">
                <a:solidFill>
                  <a:srgbClr val="C00000"/>
                </a:solidFill>
              </a:rPr>
              <a:t>M Usman, MS </a:t>
            </a:r>
            <a:r>
              <a:rPr lang="sv-SE" sz="3199" dirty="0">
                <a:solidFill>
                  <a:srgbClr val="C00000"/>
                </a:solidFill>
              </a:rPr>
              <a:t>IC</a:t>
            </a:r>
            <a:r>
              <a:rPr lang="sv-SE" sz="3199" dirty="0" smtClean="0">
                <a:solidFill>
                  <a:srgbClr val="C00000"/>
                </a:solidFill>
              </a:rPr>
              <a:t>)</a:t>
            </a:r>
            <a:endParaRPr lang="en-US" sz="3199" dirty="0"/>
          </a:p>
          <a:p>
            <a:endParaRPr lang="en-US" sz="3199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557287" y="7678988"/>
            <a:ext cx="12971949" cy="5786455"/>
          </a:xfrm>
          <a:prstGeom prst="rect">
            <a:avLst/>
          </a:prstGeom>
        </p:spPr>
      </p:pic>
      <p:grpSp>
        <p:nvGrpSpPr>
          <p:cNvPr id="85" name="그룹 89"/>
          <p:cNvGrpSpPr/>
          <p:nvPr/>
        </p:nvGrpSpPr>
        <p:grpSpPr>
          <a:xfrm>
            <a:off x="24083695" y="22660821"/>
            <a:ext cx="8389757" cy="1018653"/>
            <a:chOff x="-12316" y="3342068"/>
            <a:chExt cx="9296400" cy="803039"/>
          </a:xfrm>
        </p:grpSpPr>
        <p:sp>
          <p:nvSpPr>
            <p:cNvPr id="86" name="직사각형 90"/>
            <p:cNvSpPr/>
            <p:nvPr/>
          </p:nvSpPr>
          <p:spPr>
            <a:xfrm>
              <a:off x="147253" y="3342068"/>
              <a:ext cx="8925925" cy="803039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8" dirty="0"/>
            </a:p>
          </p:txBody>
        </p:sp>
        <p:sp>
          <p:nvSpPr>
            <p:cNvPr id="88" name="Rectangle 2"/>
            <p:cNvSpPr txBox="1">
              <a:spLocks noChangeArrowheads="1"/>
            </p:cNvSpPr>
            <p:nvPr/>
          </p:nvSpPr>
          <p:spPr>
            <a:xfrm>
              <a:off x="-12316" y="3407143"/>
              <a:ext cx="9296400" cy="625568"/>
            </a:xfrm>
            <a:prstGeom prst="rect">
              <a:avLst/>
            </a:prstGeom>
          </p:spPr>
          <p:txBody>
            <a:bodyPr vert="horz" lIns="470189" tIns="235096" rIns="470189" bIns="235096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26625" latinLnBrk="0">
                <a:spcBef>
                  <a:spcPts val="0"/>
                </a:spcBef>
                <a:defRPr/>
              </a:pPr>
              <a:r>
                <a:rPr lang="en-US" altLang="zh-TW" sz="5174" b="1" kern="0" dirty="0" smtClean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Scholarships</a:t>
              </a:r>
              <a:endParaRPr lang="en-US" altLang="zh-TW" sz="5174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92" name="TextBox 20"/>
          <p:cNvSpPr txBox="1">
            <a:spLocks noChangeArrowheads="1"/>
          </p:cNvSpPr>
          <p:nvPr/>
        </p:nvSpPr>
        <p:spPr bwMode="auto">
          <a:xfrm>
            <a:off x="24264540" y="23912990"/>
            <a:ext cx="7711822" cy="343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398" dirty="0" smtClean="0">
                <a:solidFill>
                  <a:srgbClr val="FF0000"/>
                </a:solidFill>
                <a:cs typeface="Arial" panose="020B0604020202020204" pitchFamily="34" charset="0"/>
              </a:rPr>
              <a:t>Multiple </a:t>
            </a:r>
            <a:r>
              <a:rPr lang="en-US" sz="3398" dirty="0" smtClean="0">
                <a:solidFill>
                  <a:srgbClr val="FF0000"/>
                </a:solidFill>
                <a:cs typeface="Arial" panose="020B0604020202020204" pitchFamily="34" charset="0"/>
              </a:rPr>
              <a:t>Semester Scholarships </a:t>
            </a:r>
            <a:r>
              <a:rPr lang="en-US" sz="3398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3398" dirty="0" smtClean="0">
                <a:solidFill>
                  <a:srgbClr val="FF0000"/>
                </a:solidFill>
                <a:cs typeface="Arial" panose="020B0604020202020204" pitchFamily="34" charset="0"/>
              </a:rPr>
              <a:t>               </a:t>
            </a:r>
            <a:r>
              <a:rPr lang="en-US" sz="3398" dirty="0" smtClean="0">
                <a:solidFill>
                  <a:srgbClr val="FF0000"/>
                </a:solidFill>
                <a:cs typeface="Arial" panose="020B0604020202020204" pitchFamily="34" charset="0"/>
              </a:rPr>
              <a:t>Available with Full</a:t>
            </a:r>
            <a:r>
              <a:rPr lang="en-US" sz="3398" dirty="0" smtClean="0">
                <a:solidFill>
                  <a:srgbClr val="FF0000"/>
                </a:solidFill>
                <a:cs typeface="Arial" panose="020B0604020202020204" pitchFamily="34" charset="0"/>
              </a:rPr>
              <a:t>/ Partial Tuition </a:t>
            </a:r>
            <a:r>
              <a:rPr lang="en-US" sz="3398" dirty="0" smtClean="0">
                <a:solidFill>
                  <a:srgbClr val="FF0000"/>
                </a:solidFill>
                <a:cs typeface="Arial" panose="020B0604020202020204" pitchFamily="34" charset="0"/>
              </a:rPr>
              <a:t>           Fee </a:t>
            </a:r>
            <a:r>
              <a:rPr lang="en-US" sz="3398" dirty="0" smtClean="0">
                <a:solidFill>
                  <a:srgbClr val="FF0000"/>
                </a:solidFill>
                <a:cs typeface="Arial" panose="020B0604020202020204" pitchFamily="34" charset="0"/>
              </a:rPr>
              <a:t>Wavier for </a:t>
            </a:r>
            <a:r>
              <a:rPr lang="en-US" sz="3398" dirty="0" smtClean="0">
                <a:solidFill>
                  <a:srgbClr val="FF0000"/>
                </a:solidFill>
                <a:cs typeface="Arial" panose="020B0604020202020204" pitchFamily="34" charset="0"/>
              </a:rPr>
              <a:t>Students </a:t>
            </a:r>
            <a:r>
              <a:rPr lang="en-US" sz="3398" dirty="0" smtClean="0">
                <a:solidFill>
                  <a:srgbClr val="FF0000"/>
                </a:solidFill>
                <a:cs typeface="Arial" panose="020B0604020202020204" pitchFamily="34" charset="0"/>
              </a:rPr>
              <a:t>with:</a:t>
            </a:r>
            <a:endParaRPr lang="en-US" sz="3398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lvl="1"/>
            <a:r>
              <a:rPr lang="en-US" sz="3398" dirty="0">
                <a:cs typeface="Arial" panose="020B0604020202020204" pitchFamily="34" charset="0"/>
              </a:rPr>
              <a:t>Excellent A</a:t>
            </a:r>
            <a:r>
              <a:rPr lang="en-US" sz="3398" dirty="0" smtClean="0">
                <a:cs typeface="Arial" panose="020B0604020202020204" pitchFamily="34" charset="0"/>
              </a:rPr>
              <a:t>cademic </a:t>
            </a:r>
            <a:r>
              <a:rPr lang="en-US" sz="3398" dirty="0" smtClean="0">
                <a:cs typeface="Arial" panose="020B0604020202020204" pitchFamily="34" charset="0"/>
              </a:rPr>
              <a:t>Records</a:t>
            </a:r>
          </a:p>
          <a:p>
            <a:pPr lvl="1"/>
            <a:r>
              <a:rPr lang="en-US" sz="3398" dirty="0" smtClean="0">
                <a:cs typeface="Arial" panose="020B0604020202020204" pitchFamily="34" charset="0"/>
              </a:rPr>
              <a:t>Excellent Semester Performance during MS</a:t>
            </a:r>
            <a:endParaRPr lang="en-US" sz="3398" dirty="0">
              <a:cs typeface="Arial" panose="020B0604020202020204" pitchFamily="34" charset="0"/>
            </a:endParaRPr>
          </a:p>
        </p:txBody>
      </p:sp>
      <p:grpSp>
        <p:nvGrpSpPr>
          <p:cNvPr id="94" name="그룹 89"/>
          <p:cNvGrpSpPr/>
          <p:nvPr/>
        </p:nvGrpSpPr>
        <p:grpSpPr>
          <a:xfrm>
            <a:off x="16133784" y="22653035"/>
            <a:ext cx="8130756" cy="1016315"/>
            <a:chOff x="59946" y="3431358"/>
            <a:chExt cx="9296400" cy="672726"/>
          </a:xfrm>
        </p:grpSpPr>
        <p:sp>
          <p:nvSpPr>
            <p:cNvPr id="95" name="직사각형 90"/>
            <p:cNvSpPr/>
            <p:nvPr/>
          </p:nvSpPr>
          <p:spPr>
            <a:xfrm>
              <a:off x="244397" y="3444124"/>
              <a:ext cx="8925925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8" dirty="0"/>
            </a:p>
          </p:txBody>
        </p:sp>
        <p:sp>
          <p:nvSpPr>
            <p:cNvPr id="98" name="Rectangle 2"/>
            <p:cNvSpPr txBox="1">
              <a:spLocks noChangeArrowheads="1"/>
            </p:cNvSpPr>
            <p:nvPr/>
          </p:nvSpPr>
          <p:spPr>
            <a:xfrm>
              <a:off x="59946" y="3431358"/>
              <a:ext cx="9296400" cy="672726"/>
            </a:xfrm>
            <a:prstGeom prst="rect">
              <a:avLst/>
            </a:prstGeom>
          </p:spPr>
          <p:txBody>
            <a:bodyPr vert="horz" lIns="470189" tIns="235096" rIns="470189" bIns="235096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326625" latinLnBrk="0">
                <a:spcBef>
                  <a:spcPts val="0"/>
                </a:spcBef>
                <a:defRPr/>
              </a:pPr>
              <a:r>
                <a:rPr lang="en-US" altLang="zh-TW" sz="5174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ELIGIBILTY</a:t>
              </a:r>
            </a:p>
          </p:txBody>
        </p:sp>
      </p:grpSp>
      <p:sp>
        <p:nvSpPr>
          <p:cNvPr id="99" name="직사각형 94"/>
          <p:cNvSpPr/>
          <p:nvPr/>
        </p:nvSpPr>
        <p:spPr>
          <a:xfrm>
            <a:off x="16368958" y="23878422"/>
            <a:ext cx="7689078" cy="3687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132" dirty="0"/>
              <a:t>Output tapped from each SC stage</a:t>
            </a:r>
          </a:p>
        </p:txBody>
      </p:sp>
      <p:sp>
        <p:nvSpPr>
          <p:cNvPr id="100" name="TextBox 20"/>
          <p:cNvSpPr txBox="1">
            <a:spLocks noChangeArrowheads="1"/>
          </p:cNvSpPr>
          <p:nvPr/>
        </p:nvSpPr>
        <p:spPr bwMode="auto">
          <a:xfrm>
            <a:off x="16487676" y="23900740"/>
            <a:ext cx="7662406" cy="36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398" dirty="0">
                <a:cs typeface="Arial" panose="020B0604020202020204" pitchFamily="34" charset="0"/>
              </a:rPr>
              <a:t>Bachelor from PEC recognized      University in: </a:t>
            </a:r>
            <a:r>
              <a:rPr lang="en-US" sz="3398" dirty="0">
                <a:solidFill>
                  <a:srgbClr val="FF0000"/>
                </a:solidFill>
                <a:cs typeface="Arial" panose="020B0604020202020204" pitchFamily="34" charset="0"/>
              </a:rPr>
              <a:t>(Min CGPA=2.0)</a:t>
            </a:r>
          </a:p>
          <a:p>
            <a:pPr lvl="1"/>
            <a:r>
              <a:rPr lang="en-US" sz="3398" dirty="0">
                <a:cs typeface="Arial" panose="020B0604020202020204" pitchFamily="34" charset="0"/>
              </a:rPr>
              <a:t>Electrical Engineering</a:t>
            </a:r>
          </a:p>
          <a:p>
            <a:pPr lvl="1"/>
            <a:r>
              <a:rPr lang="en-US" sz="3398" dirty="0">
                <a:cs typeface="Arial" panose="020B0604020202020204" pitchFamily="34" charset="0"/>
              </a:rPr>
              <a:t>Electronics Engineering</a:t>
            </a:r>
          </a:p>
          <a:p>
            <a:pPr lvl="1"/>
            <a:r>
              <a:rPr lang="en-US" sz="3398" dirty="0">
                <a:cs typeface="Arial" panose="020B0604020202020204" pitchFamily="34" charset="0"/>
              </a:rPr>
              <a:t>Telecommunication </a:t>
            </a:r>
            <a:r>
              <a:rPr lang="en-US" sz="3398" dirty="0" smtClean="0">
                <a:cs typeface="Arial" panose="020B0604020202020204" pitchFamily="34" charset="0"/>
              </a:rPr>
              <a:t>Engineering</a:t>
            </a:r>
          </a:p>
          <a:p>
            <a:pPr lvl="1"/>
            <a:r>
              <a:rPr lang="en-US" sz="3398" dirty="0" smtClean="0">
                <a:cs typeface="Arial" panose="020B0604020202020204" pitchFamily="34" charset="0"/>
              </a:rPr>
              <a:t>Computer Engineering</a:t>
            </a:r>
            <a:endParaRPr lang="en-US" sz="3398" dirty="0">
              <a:cs typeface="Arial" panose="020B0604020202020204" pitchFamily="34" charset="0"/>
            </a:endParaRPr>
          </a:p>
        </p:txBody>
      </p:sp>
      <p:sp>
        <p:nvSpPr>
          <p:cNvPr id="113" name="TextBox 20"/>
          <p:cNvSpPr txBox="1">
            <a:spLocks noChangeArrowheads="1"/>
          </p:cNvSpPr>
          <p:nvPr/>
        </p:nvSpPr>
        <p:spPr bwMode="auto">
          <a:xfrm>
            <a:off x="18084519" y="16471072"/>
            <a:ext cx="2418450" cy="67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Kamal-1</a:t>
            </a:r>
            <a:endParaRPr lang="en-US" sz="200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5" name="TextBox 20"/>
          <p:cNvSpPr txBox="1">
            <a:spLocks noChangeArrowheads="1"/>
          </p:cNvSpPr>
          <p:nvPr/>
        </p:nvSpPr>
        <p:spPr bwMode="auto">
          <a:xfrm>
            <a:off x="23424357" y="16533757"/>
            <a:ext cx="2418450" cy="67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Kamal-2</a:t>
            </a:r>
            <a:endParaRPr lang="en-US" sz="200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025180" y="28648024"/>
            <a:ext cx="1896167" cy="21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0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17781</TotalTime>
  <Words>590</Words>
  <Application>Microsoft Office PowerPoint</Application>
  <PresentationFormat>Custom</PresentationFormat>
  <Paragraphs>75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맑은 고딕</vt:lpstr>
      <vt:lpstr>PMingLiU</vt:lpstr>
      <vt:lpstr>Arial</vt:lpstr>
      <vt:lpstr>Baskerville Old Face</vt:lpstr>
      <vt:lpstr>Times New Roman</vt:lpstr>
      <vt:lpstr>Office 테마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Woojae Lee</dc:creator>
  <cp:lastModifiedBy>Project</cp:lastModifiedBy>
  <cp:revision>525</cp:revision>
  <cp:lastPrinted>2022-05-23T14:34:06Z</cp:lastPrinted>
  <dcterms:created xsi:type="dcterms:W3CDTF">2013-01-07T15:13:22Z</dcterms:created>
  <dcterms:modified xsi:type="dcterms:W3CDTF">2022-05-23T14:39:14Z</dcterms:modified>
</cp:coreProperties>
</file>